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375" r:id="rId2"/>
    <p:sldId id="519" r:id="rId3"/>
    <p:sldId id="540" r:id="rId4"/>
    <p:sldId id="467" r:id="rId5"/>
    <p:sldId id="538" r:id="rId6"/>
    <p:sldId id="510" r:id="rId7"/>
    <p:sldId id="536" r:id="rId8"/>
    <p:sldId id="534" r:id="rId9"/>
    <p:sldId id="523" r:id="rId10"/>
    <p:sldId id="509" r:id="rId11"/>
    <p:sldId id="515" r:id="rId12"/>
    <p:sldId id="541" r:id="rId13"/>
    <p:sldId id="530" r:id="rId14"/>
    <p:sldId id="532" r:id="rId15"/>
    <p:sldId id="516" r:id="rId16"/>
    <p:sldId id="528" r:id="rId17"/>
    <p:sldId id="529" r:id="rId18"/>
    <p:sldId id="514" r:id="rId19"/>
    <p:sldId id="518" r:id="rId20"/>
    <p:sldId id="503" r:id="rId21"/>
    <p:sldId id="461" r:id="rId22"/>
    <p:sldId id="409" r:id="rId23"/>
    <p:sldId id="478" r:id="rId24"/>
    <p:sldId id="490" r:id="rId25"/>
    <p:sldId id="535" r:id="rId26"/>
    <p:sldId id="511" r:id="rId27"/>
    <p:sldId id="512" r:id="rId28"/>
    <p:sldId id="513" r:id="rId29"/>
  </p:sldIdLst>
  <p:sldSz cx="9144000" cy="6858000" type="letter"/>
  <p:notesSz cx="7315200" cy="96012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66"/>
    <a:srgbClr val="99CC00"/>
    <a:srgbClr val="990033"/>
    <a:srgbClr val="A50021"/>
    <a:srgbClr val="669900"/>
    <a:srgbClr val="FF0000"/>
    <a:srgbClr val="5F5F5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2255" autoAdjust="0"/>
    <p:restoredTop sz="93431" autoAdjust="0"/>
  </p:normalViewPr>
  <p:slideViewPr>
    <p:cSldViewPr snapToGrid="0">
      <p:cViewPr varScale="1">
        <p:scale>
          <a:sx n="91" d="100"/>
          <a:sy n="91" d="100"/>
        </p:scale>
        <p:origin x="-150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1806" y="-8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3.xml"/><Relationship Id="rId13" Type="http://schemas.openxmlformats.org/officeDocument/2006/relationships/slide" Target="slides/slide20.xml"/><Relationship Id="rId18" Type="http://schemas.openxmlformats.org/officeDocument/2006/relationships/slide" Target="slides/slide28.xml"/><Relationship Id="rId3" Type="http://schemas.openxmlformats.org/officeDocument/2006/relationships/slide" Target="slides/slide4.xml"/><Relationship Id="rId7" Type="http://schemas.openxmlformats.org/officeDocument/2006/relationships/slide" Target="slides/slide12.xml"/><Relationship Id="rId12" Type="http://schemas.openxmlformats.org/officeDocument/2006/relationships/slide" Target="slides/slide17.xml"/><Relationship Id="rId17" Type="http://schemas.openxmlformats.org/officeDocument/2006/relationships/slide" Target="slides/slide27.xml"/><Relationship Id="rId2" Type="http://schemas.openxmlformats.org/officeDocument/2006/relationships/slide" Target="slides/slide3.xml"/><Relationship Id="rId16" Type="http://schemas.openxmlformats.org/officeDocument/2006/relationships/slide" Target="slides/slide26.xml"/><Relationship Id="rId1" Type="http://schemas.openxmlformats.org/officeDocument/2006/relationships/slide" Target="slides/slide2.xml"/><Relationship Id="rId6" Type="http://schemas.openxmlformats.org/officeDocument/2006/relationships/slide" Target="slides/slide11.xml"/><Relationship Id="rId11" Type="http://schemas.openxmlformats.org/officeDocument/2006/relationships/slide" Target="slides/slide16.xml"/><Relationship Id="rId5" Type="http://schemas.openxmlformats.org/officeDocument/2006/relationships/slide" Target="slides/slide8.xml"/><Relationship Id="rId15" Type="http://schemas.openxmlformats.org/officeDocument/2006/relationships/slide" Target="slides/slide25.xml"/><Relationship Id="rId10" Type="http://schemas.openxmlformats.org/officeDocument/2006/relationships/slide" Target="slides/slide15.xml"/><Relationship Id="rId4" Type="http://schemas.openxmlformats.org/officeDocument/2006/relationships/slide" Target="slides/slide6.xml"/><Relationship Id="rId9" Type="http://schemas.openxmlformats.org/officeDocument/2006/relationships/slide" Target="slides/slide14.xml"/><Relationship Id="rId14" Type="http://schemas.openxmlformats.org/officeDocument/2006/relationships/slide" Target="slides/slide2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781E73-B52B-463A-AFAA-E2554E5C8E55}" type="doc">
      <dgm:prSet loTypeId="urn:microsoft.com/office/officeart/2005/8/layout/hierarchy6" loCatId="hierarchy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DE25DF6-202A-4EE1-840D-02585200D891}">
      <dgm:prSet phldrT="[Text]"/>
      <dgm:spPr/>
      <dgm:t>
        <a:bodyPr/>
        <a:lstStyle/>
        <a:p>
          <a:r>
            <a:rPr lang="en-US" dirty="0" smtClean="0"/>
            <a:t>Patient</a:t>
          </a:r>
          <a:endParaRPr lang="en-US" dirty="0"/>
        </a:p>
      </dgm:t>
    </dgm:pt>
    <dgm:pt modelId="{E9A6AEA5-0DA5-445D-A0CA-F3C88D0F8B84}" type="parTrans" cxnId="{25C4AF51-4FC1-4569-B043-059E238AFB5E}">
      <dgm:prSet/>
      <dgm:spPr/>
      <dgm:t>
        <a:bodyPr/>
        <a:lstStyle/>
        <a:p>
          <a:endParaRPr lang="en-US"/>
        </a:p>
      </dgm:t>
    </dgm:pt>
    <dgm:pt modelId="{B70264E7-F023-4F72-A9E6-95486E02EBF6}" type="sibTrans" cxnId="{25C4AF51-4FC1-4569-B043-059E238AFB5E}">
      <dgm:prSet/>
      <dgm:spPr/>
      <dgm:t>
        <a:bodyPr/>
        <a:lstStyle/>
        <a:p>
          <a:endParaRPr lang="en-US"/>
        </a:p>
      </dgm:t>
    </dgm:pt>
    <dgm:pt modelId="{C4E593B1-3EB3-4288-A752-152549E3A766}">
      <dgm:prSet phldrT="[Text]"/>
      <dgm:spPr/>
      <dgm:t>
        <a:bodyPr/>
        <a:lstStyle/>
        <a:p>
          <a:r>
            <a:rPr lang="en-US" dirty="0" smtClean="0"/>
            <a:t>Medication List</a:t>
          </a:r>
          <a:endParaRPr lang="en-US" dirty="0"/>
        </a:p>
      </dgm:t>
    </dgm:pt>
    <dgm:pt modelId="{07988DB3-36C7-4D10-841E-3730B3B6FC96}" type="parTrans" cxnId="{2329E81D-9BE4-419C-87D1-D81FD5F2E9F2}">
      <dgm:prSet/>
      <dgm:spPr/>
      <dgm:t>
        <a:bodyPr/>
        <a:lstStyle/>
        <a:p>
          <a:endParaRPr lang="en-US"/>
        </a:p>
      </dgm:t>
    </dgm:pt>
    <dgm:pt modelId="{8E937017-18A2-4C4A-A9C2-CA0FBF65E9E5}" type="sibTrans" cxnId="{2329E81D-9BE4-419C-87D1-D81FD5F2E9F2}">
      <dgm:prSet/>
      <dgm:spPr/>
      <dgm:t>
        <a:bodyPr/>
        <a:lstStyle/>
        <a:p>
          <a:endParaRPr lang="en-US"/>
        </a:p>
      </dgm:t>
    </dgm:pt>
    <dgm:pt modelId="{8E9BC485-0D21-4BAC-8E59-140F9F16259B}">
      <dgm:prSet phldrT="[Text]"/>
      <dgm:spPr/>
      <dgm:t>
        <a:bodyPr/>
        <a:lstStyle/>
        <a:p>
          <a:r>
            <a:rPr lang="en-US" dirty="0" smtClean="0"/>
            <a:t>Observations in Daily Living</a:t>
          </a:r>
          <a:endParaRPr lang="en-US" dirty="0"/>
        </a:p>
      </dgm:t>
    </dgm:pt>
    <dgm:pt modelId="{A3CFFC38-57C7-4583-B4E2-01CA82557EFB}" type="parTrans" cxnId="{54596F22-AEF8-4E48-938E-1DBEB8F6211E}">
      <dgm:prSet/>
      <dgm:spPr/>
      <dgm:t>
        <a:bodyPr/>
        <a:lstStyle/>
        <a:p>
          <a:endParaRPr lang="en-US"/>
        </a:p>
      </dgm:t>
    </dgm:pt>
    <dgm:pt modelId="{0FB92981-9B7C-44E1-93C2-D57C37924B8B}" type="sibTrans" cxnId="{54596F22-AEF8-4E48-938E-1DBEB8F6211E}">
      <dgm:prSet/>
      <dgm:spPr/>
      <dgm:t>
        <a:bodyPr/>
        <a:lstStyle/>
        <a:p>
          <a:endParaRPr lang="en-US"/>
        </a:p>
      </dgm:t>
    </dgm:pt>
    <dgm:pt modelId="{25D51B99-8119-4FA1-951B-BDA8B0A480AA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Annotations</a:t>
          </a:r>
          <a:endParaRPr lang="en-US" dirty="0">
            <a:solidFill>
              <a:schemeClr val="tx1"/>
            </a:solidFill>
          </a:endParaRPr>
        </a:p>
      </dgm:t>
    </dgm:pt>
    <dgm:pt modelId="{43E73D07-AEF3-4A0F-8652-56D4E2CC4E30}" type="parTrans" cxnId="{D4BD3C1B-3759-406E-9752-A75F6CEB14F5}">
      <dgm:prSet/>
      <dgm:spPr/>
      <dgm:t>
        <a:bodyPr/>
        <a:lstStyle/>
        <a:p>
          <a:endParaRPr lang="en-US"/>
        </a:p>
      </dgm:t>
    </dgm:pt>
    <dgm:pt modelId="{A3955627-CAD8-4CCB-938E-E1830DAAB3D0}" type="sibTrans" cxnId="{D4BD3C1B-3759-406E-9752-A75F6CEB14F5}">
      <dgm:prSet/>
      <dgm:spPr/>
      <dgm:t>
        <a:bodyPr/>
        <a:lstStyle/>
        <a:p>
          <a:endParaRPr lang="en-US"/>
        </a:p>
      </dgm:t>
    </dgm:pt>
    <dgm:pt modelId="{AC62A2B8-A6D3-404B-BC71-0918489CA34D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Attachments</a:t>
          </a:r>
          <a:endParaRPr lang="en-US" dirty="0">
            <a:solidFill>
              <a:schemeClr val="tx1"/>
            </a:solidFill>
          </a:endParaRPr>
        </a:p>
      </dgm:t>
    </dgm:pt>
    <dgm:pt modelId="{23F52D5A-E093-4EFC-8186-45C711F87D47}" type="parTrans" cxnId="{CB4DEFF3-09EB-4AAD-A2C9-14B58040B2C6}">
      <dgm:prSet/>
      <dgm:spPr/>
      <dgm:t>
        <a:bodyPr/>
        <a:lstStyle/>
        <a:p>
          <a:endParaRPr lang="en-US"/>
        </a:p>
      </dgm:t>
    </dgm:pt>
    <dgm:pt modelId="{FB47D7FE-8B40-4962-A30C-1DB35C24B4B6}" type="sibTrans" cxnId="{CB4DEFF3-09EB-4AAD-A2C9-14B58040B2C6}">
      <dgm:prSet/>
      <dgm:spPr/>
      <dgm:t>
        <a:bodyPr/>
        <a:lstStyle/>
        <a:p>
          <a:endParaRPr lang="en-US"/>
        </a:p>
      </dgm:t>
    </dgm:pt>
    <dgm:pt modelId="{8DC6D4BF-45A3-4F0E-A2E7-8A6BAA26D524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Annotations</a:t>
          </a:r>
          <a:endParaRPr lang="en-US" dirty="0">
            <a:solidFill>
              <a:schemeClr val="tx1"/>
            </a:solidFill>
          </a:endParaRPr>
        </a:p>
      </dgm:t>
    </dgm:pt>
    <dgm:pt modelId="{0C4C9D3E-335B-4258-96D0-5A1DB86E4FEF}" type="parTrans" cxnId="{D613C17C-C06D-47DC-B8BD-76D389D1A196}">
      <dgm:prSet/>
      <dgm:spPr/>
      <dgm:t>
        <a:bodyPr/>
        <a:lstStyle/>
        <a:p>
          <a:endParaRPr lang="en-US"/>
        </a:p>
      </dgm:t>
    </dgm:pt>
    <dgm:pt modelId="{9F523A1B-A935-46C1-8D27-8047A812C544}" type="sibTrans" cxnId="{D613C17C-C06D-47DC-B8BD-76D389D1A196}">
      <dgm:prSet/>
      <dgm:spPr/>
      <dgm:t>
        <a:bodyPr/>
        <a:lstStyle/>
        <a:p>
          <a:endParaRPr lang="en-US"/>
        </a:p>
      </dgm:t>
    </dgm:pt>
    <dgm:pt modelId="{70858A19-BBB0-41CB-A1A6-9056FC058E1D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Attachments</a:t>
          </a:r>
          <a:endParaRPr lang="en-US" dirty="0">
            <a:solidFill>
              <a:schemeClr val="tx1"/>
            </a:solidFill>
          </a:endParaRPr>
        </a:p>
      </dgm:t>
    </dgm:pt>
    <dgm:pt modelId="{ACDCE0B0-6851-4D6A-BE0E-DEFD3735A87E}" type="parTrans" cxnId="{B8FB48FD-37E3-4490-89FA-EB85735EE7CE}">
      <dgm:prSet/>
      <dgm:spPr/>
      <dgm:t>
        <a:bodyPr/>
        <a:lstStyle/>
        <a:p>
          <a:endParaRPr lang="en-US"/>
        </a:p>
      </dgm:t>
    </dgm:pt>
    <dgm:pt modelId="{3713D847-194F-4900-951B-E521172CE8FC}" type="sibTrans" cxnId="{B8FB48FD-37E3-4490-89FA-EB85735EE7CE}">
      <dgm:prSet/>
      <dgm:spPr/>
      <dgm:t>
        <a:bodyPr/>
        <a:lstStyle/>
        <a:p>
          <a:endParaRPr lang="en-US"/>
        </a:p>
      </dgm:t>
    </dgm:pt>
    <dgm:pt modelId="{B425D622-105C-4450-B14E-DC0679E5138E}" type="pres">
      <dgm:prSet presAssocID="{12781E73-B52B-463A-AFAA-E2554E5C8E55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10525B4-C80B-4B97-A29E-959110305174}" type="pres">
      <dgm:prSet presAssocID="{12781E73-B52B-463A-AFAA-E2554E5C8E55}" presName="hierFlow" presStyleCnt="0"/>
      <dgm:spPr/>
    </dgm:pt>
    <dgm:pt modelId="{D1C663EA-1085-445E-9EBE-304C13DC3C80}" type="pres">
      <dgm:prSet presAssocID="{12781E73-B52B-463A-AFAA-E2554E5C8E55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9E01A01A-7933-4BEA-8CDB-FAEAAE16D72E}" type="pres">
      <dgm:prSet presAssocID="{1DE25DF6-202A-4EE1-840D-02585200D891}" presName="Name14" presStyleCnt="0"/>
      <dgm:spPr/>
    </dgm:pt>
    <dgm:pt modelId="{8E374515-EA27-4FFD-AC82-9C12EDEE1C15}" type="pres">
      <dgm:prSet presAssocID="{1DE25DF6-202A-4EE1-840D-02585200D891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D666B2-0D6C-4D02-843A-F64EA5832E83}" type="pres">
      <dgm:prSet presAssocID="{1DE25DF6-202A-4EE1-840D-02585200D891}" presName="hierChild2" presStyleCnt="0"/>
      <dgm:spPr/>
    </dgm:pt>
    <dgm:pt modelId="{DD9C1ADC-E16E-4067-BB6C-3B24CE0FE788}" type="pres">
      <dgm:prSet presAssocID="{07988DB3-36C7-4D10-841E-3730B3B6FC96}" presName="Name19" presStyleLbl="parChTrans1D2" presStyleIdx="0" presStyleCnt="2"/>
      <dgm:spPr/>
      <dgm:t>
        <a:bodyPr/>
        <a:lstStyle/>
        <a:p>
          <a:endParaRPr lang="en-US"/>
        </a:p>
      </dgm:t>
    </dgm:pt>
    <dgm:pt modelId="{D1C4E442-8738-497F-B8C6-5650E635148E}" type="pres">
      <dgm:prSet presAssocID="{C4E593B1-3EB3-4288-A752-152549E3A766}" presName="Name21" presStyleCnt="0"/>
      <dgm:spPr/>
    </dgm:pt>
    <dgm:pt modelId="{4D80D1B5-2290-4928-A6F0-BB3C3007AD42}" type="pres">
      <dgm:prSet presAssocID="{C4E593B1-3EB3-4288-A752-152549E3A766}" presName="level2Shape" presStyleLbl="node2" presStyleIdx="0" presStyleCnt="2"/>
      <dgm:spPr/>
      <dgm:t>
        <a:bodyPr/>
        <a:lstStyle/>
        <a:p>
          <a:endParaRPr lang="en-US"/>
        </a:p>
      </dgm:t>
    </dgm:pt>
    <dgm:pt modelId="{82507B01-2E8B-43F1-BA5A-8452888C9C7D}" type="pres">
      <dgm:prSet presAssocID="{C4E593B1-3EB3-4288-A752-152549E3A766}" presName="hierChild3" presStyleCnt="0"/>
      <dgm:spPr/>
    </dgm:pt>
    <dgm:pt modelId="{E681F599-4E7D-40D3-B317-FEBB233EF318}" type="pres">
      <dgm:prSet presAssocID="{43E73D07-AEF3-4A0F-8652-56D4E2CC4E30}" presName="Name19" presStyleLbl="parChTrans1D3" presStyleIdx="0" presStyleCnt="4"/>
      <dgm:spPr/>
      <dgm:t>
        <a:bodyPr/>
        <a:lstStyle/>
        <a:p>
          <a:endParaRPr lang="en-US"/>
        </a:p>
      </dgm:t>
    </dgm:pt>
    <dgm:pt modelId="{D11375A5-E99D-468F-9CF8-D137141A416B}" type="pres">
      <dgm:prSet presAssocID="{25D51B99-8119-4FA1-951B-BDA8B0A480AA}" presName="Name21" presStyleCnt="0"/>
      <dgm:spPr/>
    </dgm:pt>
    <dgm:pt modelId="{D8F09F2B-C60B-4180-B51E-35D0209A8E89}" type="pres">
      <dgm:prSet presAssocID="{25D51B99-8119-4FA1-951B-BDA8B0A480AA}" presName="level2Shape" presStyleLbl="node3" presStyleIdx="0" presStyleCnt="4"/>
      <dgm:spPr/>
      <dgm:t>
        <a:bodyPr/>
        <a:lstStyle/>
        <a:p>
          <a:endParaRPr lang="en-US"/>
        </a:p>
      </dgm:t>
    </dgm:pt>
    <dgm:pt modelId="{69820372-E9BC-4E93-96B7-9C522D6AC0E8}" type="pres">
      <dgm:prSet presAssocID="{25D51B99-8119-4FA1-951B-BDA8B0A480AA}" presName="hierChild3" presStyleCnt="0"/>
      <dgm:spPr/>
    </dgm:pt>
    <dgm:pt modelId="{36B259DA-3738-4498-A6FC-A872AFDCFE67}" type="pres">
      <dgm:prSet presAssocID="{23F52D5A-E093-4EFC-8186-45C711F87D47}" presName="Name19" presStyleLbl="parChTrans1D3" presStyleIdx="1" presStyleCnt="4"/>
      <dgm:spPr/>
      <dgm:t>
        <a:bodyPr/>
        <a:lstStyle/>
        <a:p>
          <a:endParaRPr lang="en-US"/>
        </a:p>
      </dgm:t>
    </dgm:pt>
    <dgm:pt modelId="{725441DF-CF0E-4EE1-8A03-C9F92B8E3C9C}" type="pres">
      <dgm:prSet presAssocID="{AC62A2B8-A6D3-404B-BC71-0918489CA34D}" presName="Name21" presStyleCnt="0"/>
      <dgm:spPr/>
    </dgm:pt>
    <dgm:pt modelId="{07DED5CA-77D5-4A4C-8FFD-84395B23876C}" type="pres">
      <dgm:prSet presAssocID="{AC62A2B8-A6D3-404B-BC71-0918489CA34D}" presName="level2Shape" presStyleLbl="node3" presStyleIdx="1" presStyleCnt="4"/>
      <dgm:spPr/>
      <dgm:t>
        <a:bodyPr/>
        <a:lstStyle/>
        <a:p>
          <a:endParaRPr lang="en-US"/>
        </a:p>
      </dgm:t>
    </dgm:pt>
    <dgm:pt modelId="{3E6679FD-75D2-4C1D-B5CB-546DE67516CD}" type="pres">
      <dgm:prSet presAssocID="{AC62A2B8-A6D3-404B-BC71-0918489CA34D}" presName="hierChild3" presStyleCnt="0"/>
      <dgm:spPr/>
    </dgm:pt>
    <dgm:pt modelId="{D71EFA52-0D5E-48F1-8B38-B92BCC18D760}" type="pres">
      <dgm:prSet presAssocID="{A3CFFC38-57C7-4583-B4E2-01CA82557EFB}" presName="Name19" presStyleLbl="parChTrans1D2" presStyleIdx="1" presStyleCnt="2"/>
      <dgm:spPr/>
      <dgm:t>
        <a:bodyPr/>
        <a:lstStyle/>
        <a:p>
          <a:endParaRPr lang="en-US"/>
        </a:p>
      </dgm:t>
    </dgm:pt>
    <dgm:pt modelId="{0D0F70FB-7B8F-4884-8AE5-C12905F09972}" type="pres">
      <dgm:prSet presAssocID="{8E9BC485-0D21-4BAC-8E59-140F9F16259B}" presName="Name21" presStyleCnt="0"/>
      <dgm:spPr/>
    </dgm:pt>
    <dgm:pt modelId="{B127B4A5-8BDB-4561-AEB0-324E129B1134}" type="pres">
      <dgm:prSet presAssocID="{8E9BC485-0D21-4BAC-8E59-140F9F16259B}" presName="level2Shape" presStyleLbl="node2" presStyleIdx="1" presStyleCnt="2"/>
      <dgm:spPr/>
      <dgm:t>
        <a:bodyPr/>
        <a:lstStyle/>
        <a:p>
          <a:endParaRPr lang="en-US"/>
        </a:p>
      </dgm:t>
    </dgm:pt>
    <dgm:pt modelId="{D10176F1-07DB-411F-AEB7-3C9B8F293552}" type="pres">
      <dgm:prSet presAssocID="{8E9BC485-0D21-4BAC-8E59-140F9F16259B}" presName="hierChild3" presStyleCnt="0"/>
      <dgm:spPr/>
    </dgm:pt>
    <dgm:pt modelId="{D3BFD417-1F70-4D99-900C-53C70F98EADB}" type="pres">
      <dgm:prSet presAssocID="{0C4C9D3E-335B-4258-96D0-5A1DB86E4FEF}" presName="Name19" presStyleLbl="parChTrans1D3" presStyleIdx="2" presStyleCnt="4"/>
      <dgm:spPr/>
      <dgm:t>
        <a:bodyPr/>
        <a:lstStyle/>
        <a:p>
          <a:endParaRPr lang="en-US"/>
        </a:p>
      </dgm:t>
    </dgm:pt>
    <dgm:pt modelId="{F219DFCD-C9DD-4065-8A6D-F1358C6B30A4}" type="pres">
      <dgm:prSet presAssocID="{8DC6D4BF-45A3-4F0E-A2E7-8A6BAA26D524}" presName="Name21" presStyleCnt="0"/>
      <dgm:spPr/>
    </dgm:pt>
    <dgm:pt modelId="{D4FA9726-5999-4B00-951D-61E658F34A5B}" type="pres">
      <dgm:prSet presAssocID="{8DC6D4BF-45A3-4F0E-A2E7-8A6BAA26D524}" presName="level2Shape" presStyleLbl="node3" presStyleIdx="2" presStyleCnt="4"/>
      <dgm:spPr/>
      <dgm:t>
        <a:bodyPr/>
        <a:lstStyle/>
        <a:p>
          <a:endParaRPr lang="en-US"/>
        </a:p>
      </dgm:t>
    </dgm:pt>
    <dgm:pt modelId="{5C76C866-98F8-4CC2-9875-E33B1C5B05DF}" type="pres">
      <dgm:prSet presAssocID="{8DC6D4BF-45A3-4F0E-A2E7-8A6BAA26D524}" presName="hierChild3" presStyleCnt="0"/>
      <dgm:spPr/>
    </dgm:pt>
    <dgm:pt modelId="{5825C27C-E8B4-4992-9047-43380B83BB6C}" type="pres">
      <dgm:prSet presAssocID="{ACDCE0B0-6851-4D6A-BE0E-DEFD3735A87E}" presName="Name19" presStyleLbl="parChTrans1D3" presStyleIdx="3" presStyleCnt="4"/>
      <dgm:spPr/>
      <dgm:t>
        <a:bodyPr/>
        <a:lstStyle/>
        <a:p>
          <a:endParaRPr lang="en-US"/>
        </a:p>
      </dgm:t>
    </dgm:pt>
    <dgm:pt modelId="{5AD5412F-4031-473D-9EB6-03A9480DDB2F}" type="pres">
      <dgm:prSet presAssocID="{70858A19-BBB0-41CB-A1A6-9056FC058E1D}" presName="Name21" presStyleCnt="0"/>
      <dgm:spPr/>
    </dgm:pt>
    <dgm:pt modelId="{95F5BD95-260B-41B9-9CA5-DFBECDF814B6}" type="pres">
      <dgm:prSet presAssocID="{70858A19-BBB0-41CB-A1A6-9056FC058E1D}" presName="level2Shape" presStyleLbl="node3" presStyleIdx="3" presStyleCnt="4"/>
      <dgm:spPr/>
      <dgm:t>
        <a:bodyPr/>
        <a:lstStyle/>
        <a:p>
          <a:endParaRPr lang="en-US"/>
        </a:p>
      </dgm:t>
    </dgm:pt>
    <dgm:pt modelId="{9EE7513F-435D-41D8-8FF3-A9B46D53E5F4}" type="pres">
      <dgm:prSet presAssocID="{70858A19-BBB0-41CB-A1A6-9056FC058E1D}" presName="hierChild3" presStyleCnt="0"/>
      <dgm:spPr/>
    </dgm:pt>
    <dgm:pt modelId="{7D5F267A-CC47-4085-9125-9167464AD530}" type="pres">
      <dgm:prSet presAssocID="{12781E73-B52B-463A-AFAA-E2554E5C8E55}" presName="bgShapesFlow" presStyleCnt="0"/>
      <dgm:spPr/>
    </dgm:pt>
  </dgm:ptLst>
  <dgm:cxnLst>
    <dgm:cxn modelId="{21D62F27-75A6-486E-BDBB-DA234E761170}" type="presOf" srcId="{8E9BC485-0D21-4BAC-8E59-140F9F16259B}" destId="{B127B4A5-8BDB-4561-AEB0-324E129B1134}" srcOrd="0" destOrd="0" presId="urn:microsoft.com/office/officeart/2005/8/layout/hierarchy6"/>
    <dgm:cxn modelId="{5C777D89-E398-4A5F-B6D7-8B3C9BEA63A5}" type="presOf" srcId="{43E73D07-AEF3-4A0F-8652-56D4E2CC4E30}" destId="{E681F599-4E7D-40D3-B317-FEBB233EF318}" srcOrd="0" destOrd="0" presId="urn:microsoft.com/office/officeart/2005/8/layout/hierarchy6"/>
    <dgm:cxn modelId="{BB8D669F-AE5D-4952-9DA4-6CEA3B627729}" type="presOf" srcId="{07988DB3-36C7-4D10-841E-3730B3B6FC96}" destId="{DD9C1ADC-E16E-4067-BB6C-3B24CE0FE788}" srcOrd="0" destOrd="0" presId="urn:microsoft.com/office/officeart/2005/8/layout/hierarchy6"/>
    <dgm:cxn modelId="{FB58915C-4848-4ED7-ABCB-2D1904E9322D}" type="presOf" srcId="{AC62A2B8-A6D3-404B-BC71-0918489CA34D}" destId="{07DED5CA-77D5-4A4C-8FFD-84395B23876C}" srcOrd="0" destOrd="0" presId="urn:microsoft.com/office/officeart/2005/8/layout/hierarchy6"/>
    <dgm:cxn modelId="{D613C17C-C06D-47DC-B8BD-76D389D1A196}" srcId="{8E9BC485-0D21-4BAC-8E59-140F9F16259B}" destId="{8DC6D4BF-45A3-4F0E-A2E7-8A6BAA26D524}" srcOrd="0" destOrd="0" parTransId="{0C4C9D3E-335B-4258-96D0-5A1DB86E4FEF}" sibTransId="{9F523A1B-A935-46C1-8D27-8047A812C544}"/>
    <dgm:cxn modelId="{0197C2C0-7786-42E5-9C12-AD30437E10E6}" type="presOf" srcId="{1DE25DF6-202A-4EE1-840D-02585200D891}" destId="{8E374515-EA27-4FFD-AC82-9C12EDEE1C15}" srcOrd="0" destOrd="0" presId="urn:microsoft.com/office/officeart/2005/8/layout/hierarchy6"/>
    <dgm:cxn modelId="{54596F22-AEF8-4E48-938E-1DBEB8F6211E}" srcId="{1DE25DF6-202A-4EE1-840D-02585200D891}" destId="{8E9BC485-0D21-4BAC-8E59-140F9F16259B}" srcOrd="1" destOrd="0" parTransId="{A3CFFC38-57C7-4583-B4E2-01CA82557EFB}" sibTransId="{0FB92981-9B7C-44E1-93C2-D57C37924B8B}"/>
    <dgm:cxn modelId="{25C4AF51-4FC1-4569-B043-059E238AFB5E}" srcId="{12781E73-B52B-463A-AFAA-E2554E5C8E55}" destId="{1DE25DF6-202A-4EE1-840D-02585200D891}" srcOrd="0" destOrd="0" parTransId="{E9A6AEA5-0DA5-445D-A0CA-F3C88D0F8B84}" sibTransId="{B70264E7-F023-4F72-A9E6-95486E02EBF6}"/>
    <dgm:cxn modelId="{B8FB48FD-37E3-4490-89FA-EB85735EE7CE}" srcId="{8E9BC485-0D21-4BAC-8E59-140F9F16259B}" destId="{70858A19-BBB0-41CB-A1A6-9056FC058E1D}" srcOrd="1" destOrd="0" parTransId="{ACDCE0B0-6851-4D6A-BE0E-DEFD3735A87E}" sibTransId="{3713D847-194F-4900-951B-E521172CE8FC}"/>
    <dgm:cxn modelId="{CC6DC77E-B6DD-4903-B510-67C384939266}" type="presOf" srcId="{12781E73-B52B-463A-AFAA-E2554E5C8E55}" destId="{B425D622-105C-4450-B14E-DC0679E5138E}" srcOrd="0" destOrd="0" presId="urn:microsoft.com/office/officeart/2005/8/layout/hierarchy6"/>
    <dgm:cxn modelId="{CB4DEFF3-09EB-4AAD-A2C9-14B58040B2C6}" srcId="{C4E593B1-3EB3-4288-A752-152549E3A766}" destId="{AC62A2B8-A6D3-404B-BC71-0918489CA34D}" srcOrd="1" destOrd="0" parTransId="{23F52D5A-E093-4EFC-8186-45C711F87D47}" sibTransId="{FB47D7FE-8B40-4962-A30C-1DB35C24B4B6}"/>
    <dgm:cxn modelId="{2AC14321-B1AF-4204-9E19-68BC885EAADB}" type="presOf" srcId="{23F52D5A-E093-4EFC-8186-45C711F87D47}" destId="{36B259DA-3738-4498-A6FC-A872AFDCFE67}" srcOrd="0" destOrd="0" presId="urn:microsoft.com/office/officeart/2005/8/layout/hierarchy6"/>
    <dgm:cxn modelId="{51EED95E-A637-4162-BC78-6EA1840D7805}" type="presOf" srcId="{A3CFFC38-57C7-4583-B4E2-01CA82557EFB}" destId="{D71EFA52-0D5E-48F1-8B38-B92BCC18D760}" srcOrd="0" destOrd="0" presId="urn:microsoft.com/office/officeart/2005/8/layout/hierarchy6"/>
    <dgm:cxn modelId="{96A7851F-7C09-4B2C-8441-0218B7596D3C}" type="presOf" srcId="{70858A19-BBB0-41CB-A1A6-9056FC058E1D}" destId="{95F5BD95-260B-41B9-9CA5-DFBECDF814B6}" srcOrd="0" destOrd="0" presId="urn:microsoft.com/office/officeart/2005/8/layout/hierarchy6"/>
    <dgm:cxn modelId="{84C02B84-0785-469E-86C9-6B7C19D268CA}" type="presOf" srcId="{8DC6D4BF-45A3-4F0E-A2E7-8A6BAA26D524}" destId="{D4FA9726-5999-4B00-951D-61E658F34A5B}" srcOrd="0" destOrd="0" presId="urn:microsoft.com/office/officeart/2005/8/layout/hierarchy6"/>
    <dgm:cxn modelId="{B051759C-4978-4941-BC6D-1B10C3A05CF8}" type="presOf" srcId="{0C4C9D3E-335B-4258-96D0-5A1DB86E4FEF}" destId="{D3BFD417-1F70-4D99-900C-53C70F98EADB}" srcOrd="0" destOrd="0" presId="urn:microsoft.com/office/officeart/2005/8/layout/hierarchy6"/>
    <dgm:cxn modelId="{2329E81D-9BE4-419C-87D1-D81FD5F2E9F2}" srcId="{1DE25DF6-202A-4EE1-840D-02585200D891}" destId="{C4E593B1-3EB3-4288-A752-152549E3A766}" srcOrd="0" destOrd="0" parTransId="{07988DB3-36C7-4D10-841E-3730B3B6FC96}" sibTransId="{8E937017-18A2-4C4A-A9C2-CA0FBF65E9E5}"/>
    <dgm:cxn modelId="{D4BD3C1B-3759-406E-9752-A75F6CEB14F5}" srcId="{C4E593B1-3EB3-4288-A752-152549E3A766}" destId="{25D51B99-8119-4FA1-951B-BDA8B0A480AA}" srcOrd="0" destOrd="0" parTransId="{43E73D07-AEF3-4A0F-8652-56D4E2CC4E30}" sibTransId="{A3955627-CAD8-4CCB-938E-E1830DAAB3D0}"/>
    <dgm:cxn modelId="{117F62D5-105C-4C89-BA78-C743002F919D}" type="presOf" srcId="{C4E593B1-3EB3-4288-A752-152549E3A766}" destId="{4D80D1B5-2290-4928-A6F0-BB3C3007AD42}" srcOrd="0" destOrd="0" presId="urn:microsoft.com/office/officeart/2005/8/layout/hierarchy6"/>
    <dgm:cxn modelId="{728FA0D4-023D-4EE5-92EB-DCF0D3EB0BD8}" type="presOf" srcId="{ACDCE0B0-6851-4D6A-BE0E-DEFD3735A87E}" destId="{5825C27C-E8B4-4992-9047-43380B83BB6C}" srcOrd="0" destOrd="0" presId="urn:microsoft.com/office/officeart/2005/8/layout/hierarchy6"/>
    <dgm:cxn modelId="{08701918-4656-42EC-AA48-046D3F0320D5}" type="presOf" srcId="{25D51B99-8119-4FA1-951B-BDA8B0A480AA}" destId="{D8F09F2B-C60B-4180-B51E-35D0209A8E89}" srcOrd="0" destOrd="0" presId="urn:microsoft.com/office/officeart/2005/8/layout/hierarchy6"/>
    <dgm:cxn modelId="{614301E0-E61D-4FA8-86E9-6D54B8137816}" type="presParOf" srcId="{B425D622-105C-4450-B14E-DC0679E5138E}" destId="{810525B4-C80B-4B97-A29E-959110305174}" srcOrd="0" destOrd="0" presId="urn:microsoft.com/office/officeart/2005/8/layout/hierarchy6"/>
    <dgm:cxn modelId="{FBAC9F84-6A43-46D5-B6B2-8D475883A3DE}" type="presParOf" srcId="{810525B4-C80B-4B97-A29E-959110305174}" destId="{D1C663EA-1085-445E-9EBE-304C13DC3C80}" srcOrd="0" destOrd="0" presId="urn:microsoft.com/office/officeart/2005/8/layout/hierarchy6"/>
    <dgm:cxn modelId="{26EC949B-1B18-4077-B371-019FD5EB4F65}" type="presParOf" srcId="{D1C663EA-1085-445E-9EBE-304C13DC3C80}" destId="{9E01A01A-7933-4BEA-8CDB-FAEAAE16D72E}" srcOrd="0" destOrd="0" presId="urn:microsoft.com/office/officeart/2005/8/layout/hierarchy6"/>
    <dgm:cxn modelId="{D55A28A1-B2C5-4593-8D9E-27E5875BC0EF}" type="presParOf" srcId="{9E01A01A-7933-4BEA-8CDB-FAEAAE16D72E}" destId="{8E374515-EA27-4FFD-AC82-9C12EDEE1C15}" srcOrd="0" destOrd="0" presId="urn:microsoft.com/office/officeart/2005/8/layout/hierarchy6"/>
    <dgm:cxn modelId="{F04B5F6F-A2F6-427C-9210-434C6F43B345}" type="presParOf" srcId="{9E01A01A-7933-4BEA-8CDB-FAEAAE16D72E}" destId="{95D666B2-0D6C-4D02-843A-F64EA5832E83}" srcOrd="1" destOrd="0" presId="urn:microsoft.com/office/officeart/2005/8/layout/hierarchy6"/>
    <dgm:cxn modelId="{CF96ABDD-2246-44E1-A0C7-B54AD3B54F48}" type="presParOf" srcId="{95D666B2-0D6C-4D02-843A-F64EA5832E83}" destId="{DD9C1ADC-E16E-4067-BB6C-3B24CE0FE788}" srcOrd="0" destOrd="0" presId="urn:microsoft.com/office/officeart/2005/8/layout/hierarchy6"/>
    <dgm:cxn modelId="{EE050830-0A4E-4D10-BE22-ACD1A2B06878}" type="presParOf" srcId="{95D666B2-0D6C-4D02-843A-F64EA5832E83}" destId="{D1C4E442-8738-497F-B8C6-5650E635148E}" srcOrd="1" destOrd="0" presId="urn:microsoft.com/office/officeart/2005/8/layout/hierarchy6"/>
    <dgm:cxn modelId="{4622CADE-FCE1-4A7D-9440-5D9F2FD551BA}" type="presParOf" srcId="{D1C4E442-8738-497F-B8C6-5650E635148E}" destId="{4D80D1B5-2290-4928-A6F0-BB3C3007AD42}" srcOrd="0" destOrd="0" presId="urn:microsoft.com/office/officeart/2005/8/layout/hierarchy6"/>
    <dgm:cxn modelId="{45A83801-0A18-4F60-A5FF-847247DBED70}" type="presParOf" srcId="{D1C4E442-8738-497F-B8C6-5650E635148E}" destId="{82507B01-2E8B-43F1-BA5A-8452888C9C7D}" srcOrd="1" destOrd="0" presId="urn:microsoft.com/office/officeart/2005/8/layout/hierarchy6"/>
    <dgm:cxn modelId="{AC53E675-D20D-4453-AC86-A5D5C938E10D}" type="presParOf" srcId="{82507B01-2E8B-43F1-BA5A-8452888C9C7D}" destId="{E681F599-4E7D-40D3-B317-FEBB233EF318}" srcOrd="0" destOrd="0" presId="urn:microsoft.com/office/officeart/2005/8/layout/hierarchy6"/>
    <dgm:cxn modelId="{FA21CC38-F6AE-4669-A90B-27CABB0625F8}" type="presParOf" srcId="{82507B01-2E8B-43F1-BA5A-8452888C9C7D}" destId="{D11375A5-E99D-468F-9CF8-D137141A416B}" srcOrd="1" destOrd="0" presId="urn:microsoft.com/office/officeart/2005/8/layout/hierarchy6"/>
    <dgm:cxn modelId="{B37A2FA2-3CA1-4DBF-84A6-5DAADD85A6C3}" type="presParOf" srcId="{D11375A5-E99D-468F-9CF8-D137141A416B}" destId="{D8F09F2B-C60B-4180-B51E-35D0209A8E89}" srcOrd="0" destOrd="0" presId="urn:microsoft.com/office/officeart/2005/8/layout/hierarchy6"/>
    <dgm:cxn modelId="{11BCAA79-F842-4258-892C-66F43ACE169B}" type="presParOf" srcId="{D11375A5-E99D-468F-9CF8-D137141A416B}" destId="{69820372-E9BC-4E93-96B7-9C522D6AC0E8}" srcOrd="1" destOrd="0" presId="urn:microsoft.com/office/officeart/2005/8/layout/hierarchy6"/>
    <dgm:cxn modelId="{10FF5AEA-1E7B-4BB3-BE8D-9F29B1E6E3C1}" type="presParOf" srcId="{82507B01-2E8B-43F1-BA5A-8452888C9C7D}" destId="{36B259DA-3738-4498-A6FC-A872AFDCFE67}" srcOrd="2" destOrd="0" presId="urn:microsoft.com/office/officeart/2005/8/layout/hierarchy6"/>
    <dgm:cxn modelId="{F945922C-3896-4F3B-8690-562EC6657E0A}" type="presParOf" srcId="{82507B01-2E8B-43F1-BA5A-8452888C9C7D}" destId="{725441DF-CF0E-4EE1-8A03-C9F92B8E3C9C}" srcOrd="3" destOrd="0" presId="urn:microsoft.com/office/officeart/2005/8/layout/hierarchy6"/>
    <dgm:cxn modelId="{0B65DF6A-D85C-4F87-8254-0BF227527CFB}" type="presParOf" srcId="{725441DF-CF0E-4EE1-8A03-C9F92B8E3C9C}" destId="{07DED5CA-77D5-4A4C-8FFD-84395B23876C}" srcOrd="0" destOrd="0" presId="urn:microsoft.com/office/officeart/2005/8/layout/hierarchy6"/>
    <dgm:cxn modelId="{D83B1637-1F4F-43BC-AE03-B65A7026AFA9}" type="presParOf" srcId="{725441DF-CF0E-4EE1-8A03-C9F92B8E3C9C}" destId="{3E6679FD-75D2-4C1D-B5CB-546DE67516CD}" srcOrd="1" destOrd="0" presId="urn:microsoft.com/office/officeart/2005/8/layout/hierarchy6"/>
    <dgm:cxn modelId="{5737723E-63B8-4F84-B74B-883F2A5DA6C3}" type="presParOf" srcId="{95D666B2-0D6C-4D02-843A-F64EA5832E83}" destId="{D71EFA52-0D5E-48F1-8B38-B92BCC18D760}" srcOrd="2" destOrd="0" presId="urn:microsoft.com/office/officeart/2005/8/layout/hierarchy6"/>
    <dgm:cxn modelId="{0022C820-AA19-40BD-AB8A-C098D31605E2}" type="presParOf" srcId="{95D666B2-0D6C-4D02-843A-F64EA5832E83}" destId="{0D0F70FB-7B8F-4884-8AE5-C12905F09972}" srcOrd="3" destOrd="0" presId="urn:microsoft.com/office/officeart/2005/8/layout/hierarchy6"/>
    <dgm:cxn modelId="{BD1150B4-9FC8-4B3C-966A-39EC77814DEE}" type="presParOf" srcId="{0D0F70FB-7B8F-4884-8AE5-C12905F09972}" destId="{B127B4A5-8BDB-4561-AEB0-324E129B1134}" srcOrd="0" destOrd="0" presId="urn:microsoft.com/office/officeart/2005/8/layout/hierarchy6"/>
    <dgm:cxn modelId="{5EFFA6AA-DDED-42A5-8A01-A9744F15D029}" type="presParOf" srcId="{0D0F70FB-7B8F-4884-8AE5-C12905F09972}" destId="{D10176F1-07DB-411F-AEB7-3C9B8F293552}" srcOrd="1" destOrd="0" presId="urn:microsoft.com/office/officeart/2005/8/layout/hierarchy6"/>
    <dgm:cxn modelId="{73805429-DAA3-4056-99C9-60C45B4E0269}" type="presParOf" srcId="{D10176F1-07DB-411F-AEB7-3C9B8F293552}" destId="{D3BFD417-1F70-4D99-900C-53C70F98EADB}" srcOrd="0" destOrd="0" presId="urn:microsoft.com/office/officeart/2005/8/layout/hierarchy6"/>
    <dgm:cxn modelId="{544E3C78-3766-4D23-ABCE-505B73598164}" type="presParOf" srcId="{D10176F1-07DB-411F-AEB7-3C9B8F293552}" destId="{F219DFCD-C9DD-4065-8A6D-F1358C6B30A4}" srcOrd="1" destOrd="0" presId="urn:microsoft.com/office/officeart/2005/8/layout/hierarchy6"/>
    <dgm:cxn modelId="{BA2AEA3D-A3D4-476F-B319-A780C3AF56A9}" type="presParOf" srcId="{F219DFCD-C9DD-4065-8A6D-F1358C6B30A4}" destId="{D4FA9726-5999-4B00-951D-61E658F34A5B}" srcOrd="0" destOrd="0" presId="urn:microsoft.com/office/officeart/2005/8/layout/hierarchy6"/>
    <dgm:cxn modelId="{D364B9D4-75E9-4976-B45F-2DD937450B15}" type="presParOf" srcId="{F219DFCD-C9DD-4065-8A6D-F1358C6B30A4}" destId="{5C76C866-98F8-4CC2-9875-E33B1C5B05DF}" srcOrd="1" destOrd="0" presId="urn:microsoft.com/office/officeart/2005/8/layout/hierarchy6"/>
    <dgm:cxn modelId="{1830E657-183E-4479-A0D5-3DEB3901E49B}" type="presParOf" srcId="{D10176F1-07DB-411F-AEB7-3C9B8F293552}" destId="{5825C27C-E8B4-4992-9047-43380B83BB6C}" srcOrd="2" destOrd="0" presId="urn:microsoft.com/office/officeart/2005/8/layout/hierarchy6"/>
    <dgm:cxn modelId="{E243C7DE-E89A-4C52-96BC-419C5F309C7D}" type="presParOf" srcId="{D10176F1-07DB-411F-AEB7-3C9B8F293552}" destId="{5AD5412F-4031-473D-9EB6-03A9480DDB2F}" srcOrd="3" destOrd="0" presId="urn:microsoft.com/office/officeart/2005/8/layout/hierarchy6"/>
    <dgm:cxn modelId="{FC092B15-A53D-4E4B-B1F3-65184E501C7B}" type="presParOf" srcId="{5AD5412F-4031-473D-9EB6-03A9480DDB2F}" destId="{95F5BD95-260B-41B9-9CA5-DFBECDF814B6}" srcOrd="0" destOrd="0" presId="urn:microsoft.com/office/officeart/2005/8/layout/hierarchy6"/>
    <dgm:cxn modelId="{4DC70669-086C-4981-B6FC-ED6D062CDD0A}" type="presParOf" srcId="{5AD5412F-4031-473D-9EB6-03A9480DDB2F}" destId="{9EE7513F-435D-41D8-8FF3-A9B46D53E5F4}" srcOrd="1" destOrd="0" presId="urn:microsoft.com/office/officeart/2005/8/layout/hierarchy6"/>
    <dgm:cxn modelId="{DF955F25-53D4-4F0D-9057-91AE33A704FE}" type="presParOf" srcId="{B425D622-105C-4450-B14E-DC0679E5138E}" destId="{7D5F267A-CC47-4085-9125-9167464AD530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E374515-EA27-4FFD-AC82-9C12EDEE1C15}">
      <dsp:nvSpPr>
        <dsp:cNvPr id="0" name=""/>
        <dsp:cNvSpPr/>
      </dsp:nvSpPr>
      <dsp:spPr>
        <a:xfrm>
          <a:off x="3275967" y="137939"/>
          <a:ext cx="1677665" cy="11184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Patient</a:t>
          </a:r>
          <a:endParaRPr lang="en-US" sz="1900" kern="1200" dirty="0"/>
        </a:p>
      </dsp:txBody>
      <dsp:txXfrm>
        <a:off x="3275967" y="137939"/>
        <a:ext cx="1677665" cy="1118443"/>
      </dsp:txXfrm>
    </dsp:sp>
    <dsp:sp modelId="{DD9C1ADC-E16E-4067-BB6C-3B24CE0FE788}">
      <dsp:nvSpPr>
        <dsp:cNvPr id="0" name=""/>
        <dsp:cNvSpPr/>
      </dsp:nvSpPr>
      <dsp:spPr>
        <a:xfrm>
          <a:off x="1933835" y="1256382"/>
          <a:ext cx="2180964" cy="447377"/>
        </a:xfrm>
        <a:custGeom>
          <a:avLst/>
          <a:gdLst/>
          <a:ahLst/>
          <a:cxnLst/>
          <a:rect l="0" t="0" r="0" b="0"/>
          <a:pathLst>
            <a:path>
              <a:moveTo>
                <a:pt x="2180964" y="0"/>
              </a:moveTo>
              <a:lnTo>
                <a:pt x="2180964" y="223688"/>
              </a:lnTo>
              <a:lnTo>
                <a:pt x="0" y="223688"/>
              </a:lnTo>
              <a:lnTo>
                <a:pt x="0" y="44737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80D1B5-2290-4928-A6F0-BB3C3007AD42}">
      <dsp:nvSpPr>
        <dsp:cNvPr id="0" name=""/>
        <dsp:cNvSpPr/>
      </dsp:nvSpPr>
      <dsp:spPr>
        <a:xfrm>
          <a:off x="1095002" y="1703759"/>
          <a:ext cx="1677665" cy="11184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Medication List</a:t>
          </a:r>
          <a:endParaRPr lang="en-US" sz="1900" kern="1200" dirty="0"/>
        </a:p>
      </dsp:txBody>
      <dsp:txXfrm>
        <a:off x="1095002" y="1703759"/>
        <a:ext cx="1677665" cy="1118443"/>
      </dsp:txXfrm>
    </dsp:sp>
    <dsp:sp modelId="{E681F599-4E7D-40D3-B317-FEBB233EF318}">
      <dsp:nvSpPr>
        <dsp:cNvPr id="0" name=""/>
        <dsp:cNvSpPr/>
      </dsp:nvSpPr>
      <dsp:spPr>
        <a:xfrm>
          <a:off x="843353" y="2822203"/>
          <a:ext cx="1090482" cy="447377"/>
        </a:xfrm>
        <a:custGeom>
          <a:avLst/>
          <a:gdLst/>
          <a:ahLst/>
          <a:cxnLst/>
          <a:rect l="0" t="0" r="0" b="0"/>
          <a:pathLst>
            <a:path>
              <a:moveTo>
                <a:pt x="1090482" y="0"/>
              </a:moveTo>
              <a:lnTo>
                <a:pt x="1090482" y="223688"/>
              </a:lnTo>
              <a:lnTo>
                <a:pt x="0" y="223688"/>
              </a:lnTo>
              <a:lnTo>
                <a:pt x="0" y="44737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F09F2B-C60B-4180-B51E-35D0209A8E89}">
      <dsp:nvSpPr>
        <dsp:cNvPr id="0" name=""/>
        <dsp:cNvSpPr/>
      </dsp:nvSpPr>
      <dsp:spPr>
        <a:xfrm>
          <a:off x="4520" y="3269580"/>
          <a:ext cx="1677665" cy="11184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solidFill>
                <a:schemeClr val="tx1"/>
              </a:solidFill>
            </a:rPr>
            <a:t>Annotations</a:t>
          </a:r>
          <a:endParaRPr lang="en-US" sz="1900" kern="1200" dirty="0">
            <a:solidFill>
              <a:schemeClr val="tx1"/>
            </a:solidFill>
          </a:endParaRPr>
        </a:p>
      </dsp:txBody>
      <dsp:txXfrm>
        <a:off x="4520" y="3269580"/>
        <a:ext cx="1677665" cy="1118443"/>
      </dsp:txXfrm>
    </dsp:sp>
    <dsp:sp modelId="{36B259DA-3738-4498-A6FC-A872AFDCFE67}">
      <dsp:nvSpPr>
        <dsp:cNvPr id="0" name=""/>
        <dsp:cNvSpPr/>
      </dsp:nvSpPr>
      <dsp:spPr>
        <a:xfrm>
          <a:off x="1933835" y="2822203"/>
          <a:ext cx="1090482" cy="447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688"/>
              </a:lnTo>
              <a:lnTo>
                <a:pt x="1090482" y="223688"/>
              </a:lnTo>
              <a:lnTo>
                <a:pt x="1090482" y="44737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DED5CA-77D5-4A4C-8FFD-84395B23876C}">
      <dsp:nvSpPr>
        <dsp:cNvPr id="0" name=""/>
        <dsp:cNvSpPr/>
      </dsp:nvSpPr>
      <dsp:spPr>
        <a:xfrm>
          <a:off x="2185485" y="3269580"/>
          <a:ext cx="1677665" cy="11184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solidFill>
                <a:schemeClr val="tx1"/>
              </a:solidFill>
            </a:rPr>
            <a:t>Attachments</a:t>
          </a:r>
          <a:endParaRPr lang="en-US" sz="1900" kern="1200" dirty="0">
            <a:solidFill>
              <a:schemeClr val="tx1"/>
            </a:solidFill>
          </a:endParaRPr>
        </a:p>
      </dsp:txBody>
      <dsp:txXfrm>
        <a:off x="2185485" y="3269580"/>
        <a:ext cx="1677665" cy="1118443"/>
      </dsp:txXfrm>
    </dsp:sp>
    <dsp:sp modelId="{D71EFA52-0D5E-48F1-8B38-B92BCC18D760}">
      <dsp:nvSpPr>
        <dsp:cNvPr id="0" name=""/>
        <dsp:cNvSpPr/>
      </dsp:nvSpPr>
      <dsp:spPr>
        <a:xfrm>
          <a:off x="4114800" y="1256382"/>
          <a:ext cx="2180964" cy="447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688"/>
              </a:lnTo>
              <a:lnTo>
                <a:pt x="2180964" y="223688"/>
              </a:lnTo>
              <a:lnTo>
                <a:pt x="2180964" y="44737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27B4A5-8BDB-4561-AEB0-324E129B1134}">
      <dsp:nvSpPr>
        <dsp:cNvPr id="0" name=""/>
        <dsp:cNvSpPr/>
      </dsp:nvSpPr>
      <dsp:spPr>
        <a:xfrm>
          <a:off x="5456932" y="1703759"/>
          <a:ext cx="1677665" cy="11184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Observations in Daily Living</a:t>
          </a:r>
          <a:endParaRPr lang="en-US" sz="1900" kern="1200" dirty="0"/>
        </a:p>
      </dsp:txBody>
      <dsp:txXfrm>
        <a:off x="5456932" y="1703759"/>
        <a:ext cx="1677665" cy="1118443"/>
      </dsp:txXfrm>
    </dsp:sp>
    <dsp:sp modelId="{D3BFD417-1F70-4D99-900C-53C70F98EADB}">
      <dsp:nvSpPr>
        <dsp:cNvPr id="0" name=""/>
        <dsp:cNvSpPr/>
      </dsp:nvSpPr>
      <dsp:spPr>
        <a:xfrm>
          <a:off x="5205282" y="2822203"/>
          <a:ext cx="1090482" cy="447377"/>
        </a:xfrm>
        <a:custGeom>
          <a:avLst/>
          <a:gdLst/>
          <a:ahLst/>
          <a:cxnLst/>
          <a:rect l="0" t="0" r="0" b="0"/>
          <a:pathLst>
            <a:path>
              <a:moveTo>
                <a:pt x="1090482" y="0"/>
              </a:moveTo>
              <a:lnTo>
                <a:pt x="1090482" y="223688"/>
              </a:lnTo>
              <a:lnTo>
                <a:pt x="0" y="223688"/>
              </a:lnTo>
              <a:lnTo>
                <a:pt x="0" y="44737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FA9726-5999-4B00-951D-61E658F34A5B}">
      <dsp:nvSpPr>
        <dsp:cNvPr id="0" name=""/>
        <dsp:cNvSpPr/>
      </dsp:nvSpPr>
      <dsp:spPr>
        <a:xfrm>
          <a:off x="4366449" y="3269580"/>
          <a:ext cx="1677665" cy="11184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solidFill>
                <a:schemeClr val="tx1"/>
              </a:solidFill>
            </a:rPr>
            <a:t>Annotations</a:t>
          </a:r>
          <a:endParaRPr lang="en-US" sz="1900" kern="1200" dirty="0">
            <a:solidFill>
              <a:schemeClr val="tx1"/>
            </a:solidFill>
          </a:endParaRPr>
        </a:p>
      </dsp:txBody>
      <dsp:txXfrm>
        <a:off x="4366449" y="3269580"/>
        <a:ext cx="1677665" cy="1118443"/>
      </dsp:txXfrm>
    </dsp:sp>
    <dsp:sp modelId="{5825C27C-E8B4-4992-9047-43380B83BB6C}">
      <dsp:nvSpPr>
        <dsp:cNvPr id="0" name=""/>
        <dsp:cNvSpPr/>
      </dsp:nvSpPr>
      <dsp:spPr>
        <a:xfrm>
          <a:off x="6295764" y="2822203"/>
          <a:ext cx="1090482" cy="447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688"/>
              </a:lnTo>
              <a:lnTo>
                <a:pt x="1090482" y="223688"/>
              </a:lnTo>
              <a:lnTo>
                <a:pt x="1090482" y="44737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F5BD95-260B-41B9-9CA5-DFBECDF814B6}">
      <dsp:nvSpPr>
        <dsp:cNvPr id="0" name=""/>
        <dsp:cNvSpPr/>
      </dsp:nvSpPr>
      <dsp:spPr>
        <a:xfrm>
          <a:off x="6547414" y="3269580"/>
          <a:ext cx="1677665" cy="11184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solidFill>
                <a:schemeClr val="tx1"/>
              </a:solidFill>
            </a:rPr>
            <a:t>Attachments</a:t>
          </a:r>
          <a:endParaRPr lang="en-US" sz="1900" kern="1200" dirty="0">
            <a:solidFill>
              <a:schemeClr val="tx1"/>
            </a:solidFill>
          </a:endParaRPr>
        </a:p>
      </dsp:txBody>
      <dsp:txXfrm>
        <a:off x="6547414" y="3269580"/>
        <a:ext cx="1677665" cy="11184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138738D0-075D-4133-9A55-18695DF8D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14F083B9-000C-4E95-83ED-72CA89C621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9F0640-4B72-41FC-91BA-4121EE14937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403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4036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4851" tIns="47425" rIns="94851" bIns="47425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A52D66-D240-41D5-BC50-E6B14E76C190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Purpose of this proposal:  </a:t>
            </a:r>
          </a:p>
          <a:p>
            <a:pPr eaLnBrk="1" hangingPunct="1">
              <a:buFontTx/>
              <a:buChar char="-"/>
            </a:pPr>
            <a:r>
              <a:rPr lang="en-US" smtClean="0"/>
              <a:t>Background information on the v3.0 methodology for dynamic modeling</a:t>
            </a:r>
          </a:p>
          <a:p>
            <a:pPr eaLnBrk="1" hangingPunct="1">
              <a:buFontTx/>
              <a:buChar char="-"/>
            </a:pPr>
            <a:r>
              <a:rPr lang="en-US" smtClean="0"/>
              <a:t>Proposal for a specific dynamic model for the ELINCS standard –&gt; point of departure for working group discussion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D09A12-743D-494C-93C1-55E1CC8989A5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Purpose of this proposal:  </a:t>
            </a:r>
          </a:p>
          <a:p>
            <a:pPr eaLnBrk="1" hangingPunct="1">
              <a:buFontTx/>
              <a:buChar char="-"/>
            </a:pPr>
            <a:r>
              <a:rPr lang="en-US" smtClean="0"/>
              <a:t>Background information on the v3.0 methodology for dynamic modeling</a:t>
            </a:r>
          </a:p>
          <a:p>
            <a:pPr eaLnBrk="1" hangingPunct="1">
              <a:buFontTx/>
              <a:buChar char="-"/>
            </a:pPr>
            <a:r>
              <a:rPr lang="en-US" smtClean="0"/>
              <a:t>Proposal for a specific dynamic model for the ELINCS standard –&gt; point of departure for working group discussion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D09A12-743D-494C-93C1-55E1CC8989A5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Purpose of this proposal:  </a:t>
            </a:r>
          </a:p>
          <a:p>
            <a:pPr eaLnBrk="1" hangingPunct="1">
              <a:buFontTx/>
              <a:buChar char="-"/>
            </a:pPr>
            <a:r>
              <a:rPr lang="en-US" smtClean="0"/>
              <a:t>Background information on the v3.0 methodology for dynamic modeling</a:t>
            </a:r>
          </a:p>
          <a:p>
            <a:pPr eaLnBrk="1" hangingPunct="1">
              <a:buFontTx/>
              <a:buChar char="-"/>
            </a:pPr>
            <a:r>
              <a:rPr lang="en-US" smtClean="0"/>
              <a:t>Proposal for a specific dynamic model for the ELINCS standard –&gt; point of departure for working group discussion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0B428B-41C5-4A52-8AEE-9BBFCF1D7DE1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Purpose of this proposal:  </a:t>
            </a:r>
          </a:p>
          <a:p>
            <a:pPr eaLnBrk="1" hangingPunct="1">
              <a:buFontTx/>
              <a:buChar char="-"/>
            </a:pPr>
            <a:r>
              <a:rPr lang="en-US" smtClean="0"/>
              <a:t>Background information on the v3.0 methodology for dynamic modeling</a:t>
            </a:r>
          </a:p>
          <a:p>
            <a:pPr eaLnBrk="1" hangingPunct="1">
              <a:buFontTx/>
              <a:buChar char="-"/>
            </a:pPr>
            <a:r>
              <a:rPr lang="en-US" smtClean="0"/>
              <a:t>Proposal for a specific dynamic model for the ELINCS standard –&gt; point of departure for working group discussion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A6A717-8F6A-4E88-9475-3C609DEA2C1B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Purpose of this proposal:  </a:t>
            </a:r>
          </a:p>
          <a:p>
            <a:pPr eaLnBrk="1" hangingPunct="1">
              <a:buFontTx/>
              <a:buChar char="-"/>
            </a:pPr>
            <a:r>
              <a:rPr lang="en-US" smtClean="0"/>
              <a:t>Background information on the v3.0 methodology for dynamic modeling</a:t>
            </a:r>
          </a:p>
          <a:p>
            <a:pPr eaLnBrk="1" hangingPunct="1">
              <a:buFontTx/>
              <a:buChar char="-"/>
            </a:pPr>
            <a:r>
              <a:rPr lang="en-US" smtClean="0"/>
              <a:t>Proposal for a specific dynamic model for the ELINCS standard –&gt; point of departure for working group discussion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B2ED33-5AEF-4169-B4A4-12321562959B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Purpose of this proposal:  </a:t>
            </a:r>
          </a:p>
          <a:p>
            <a:pPr eaLnBrk="1" hangingPunct="1">
              <a:buFontTx/>
              <a:buChar char="-"/>
            </a:pPr>
            <a:r>
              <a:rPr lang="en-US" smtClean="0"/>
              <a:t>Background information on the v3.0 methodology for dynamic modeling</a:t>
            </a:r>
          </a:p>
          <a:p>
            <a:pPr eaLnBrk="1" hangingPunct="1">
              <a:buFontTx/>
              <a:buChar char="-"/>
            </a:pPr>
            <a:r>
              <a:rPr lang="en-US" smtClean="0"/>
              <a:t>Proposal for a specific dynamic model for the ELINCS standard –&gt; point of departure for working group discussion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0B0F44-980D-427F-BD32-13F7BC317DDD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6E38A6-40D2-4778-846A-F5B0FE1FDFA8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1B5543-6C65-4D43-8CB0-D92F9F8E114E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Purpose of this proposal:  </a:t>
            </a:r>
          </a:p>
          <a:p>
            <a:pPr eaLnBrk="1" hangingPunct="1">
              <a:buFontTx/>
              <a:buChar char="-"/>
            </a:pPr>
            <a:r>
              <a:rPr lang="en-US" smtClean="0"/>
              <a:t>Background information on the v3.0 methodology for dynamic modeling</a:t>
            </a:r>
          </a:p>
          <a:p>
            <a:pPr eaLnBrk="1" hangingPunct="1">
              <a:buFontTx/>
              <a:buChar char="-"/>
            </a:pPr>
            <a:r>
              <a:rPr lang="en-US" smtClean="0"/>
              <a:t>Proposal for a specific dynamic model for the ELINCS standard –&gt; point of departure for working group discussion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BF4E76-C825-47BF-82D0-6BE282E4BB66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C8676E-725A-46C6-BE34-094C09EA38F7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Purpose of this proposal:  </a:t>
            </a:r>
          </a:p>
          <a:p>
            <a:pPr eaLnBrk="1" hangingPunct="1">
              <a:buFontTx/>
              <a:buChar char="-"/>
            </a:pPr>
            <a:r>
              <a:rPr lang="en-US" smtClean="0"/>
              <a:t>Background information on the v3.0 methodology for dynamic modeling</a:t>
            </a:r>
          </a:p>
          <a:p>
            <a:pPr eaLnBrk="1" hangingPunct="1">
              <a:buFontTx/>
              <a:buChar char="-"/>
            </a:pPr>
            <a:r>
              <a:rPr lang="en-US" smtClean="0"/>
              <a:t>Proposal for a specific dynamic model for the ELINCS standard –&gt; point of departure for working group discussion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C0F83C-E915-4526-8124-3268EF09643C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Purpose of this proposal:  </a:t>
            </a:r>
          </a:p>
          <a:p>
            <a:pPr eaLnBrk="1" hangingPunct="1">
              <a:buFontTx/>
              <a:buChar char="-"/>
            </a:pPr>
            <a:r>
              <a:rPr lang="en-US" smtClean="0"/>
              <a:t>Background information on the v3.0 methodology for dynamic modeling</a:t>
            </a:r>
          </a:p>
          <a:p>
            <a:pPr eaLnBrk="1" hangingPunct="1">
              <a:buFontTx/>
              <a:buChar char="-"/>
            </a:pPr>
            <a:r>
              <a:rPr lang="en-US" smtClean="0"/>
              <a:t>Proposal for a specific dynamic model for the ELINCS standard –&gt; point of departure for working group discussion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429579-E3AF-4F2B-83F8-1B08294DD767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3D45FB-BEE4-464E-B4B5-0DA09B17D12C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02FFFB-2E9A-4422-AD74-6C29DBBABA14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Purpose of this proposal:  </a:t>
            </a:r>
          </a:p>
          <a:p>
            <a:pPr eaLnBrk="1" hangingPunct="1">
              <a:buFontTx/>
              <a:buChar char="-"/>
            </a:pPr>
            <a:r>
              <a:rPr lang="en-US" smtClean="0"/>
              <a:t>Background information on the v3.0 methodology for dynamic modeling</a:t>
            </a:r>
          </a:p>
          <a:p>
            <a:pPr eaLnBrk="1" hangingPunct="1">
              <a:buFontTx/>
              <a:buChar char="-"/>
            </a:pPr>
            <a:r>
              <a:rPr lang="en-US" smtClean="0"/>
              <a:t>Proposal for a specific dynamic model for the ELINCS standard –&gt; point of departure for working group discussion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8F1C24-5FAE-4661-BD60-6F1CDF9ADEBD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Purpose of this proposal:  </a:t>
            </a:r>
          </a:p>
          <a:p>
            <a:pPr eaLnBrk="1" hangingPunct="1">
              <a:buFontTx/>
              <a:buChar char="-"/>
            </a:pPr>
            <a:r>
              <a:rPr lang="en-US" smtClean="0"/>
              <a:t>Background information on the v3.0 methodology for dynamic modeling</a:t>
            </a:r>
          </a:p>
          <a:p>
            <a:pPr eaLnBrk="1" hangingPunct="1">
              <a:buFontTx/>
              <a:buChar char="-"/>
            </a:pPr>
            <a:r>
              <a:rPr lang="en-US" smtClean="0"/>
              <a:t>Proposal for a specific dynamic model for the ELINCS standard –&gt; point of departure for working group discussion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0E3E6C-B141-4B1F-98F4-3328E77DD768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Purpose of this proposal:  </a:t>
            </a:r>
          </a:p>
          <a:p>
            <a:pPr eaLnBrk="1" hangingPunct="1">
              <a:buFontTx/>
              <a:buChar char="-"/>
            </a:pPr>
            <a:r>
              <a:rPr lang="en-US" smtClean="0"/>
              <a:t>Background information on the v3.0 methodology for dynamic modeling</a:t>
            </a:r>
          </a:p>
          <a:p>
            <a:pPr eaLnBrk="1" hangingPunct="1">
              <a:buFontTx/>
              <a:buChar char="-"/>
            </a:pPr>
            <a:r>
              <a:rPr lang="en-US" smtClean="0"/>
              <a:t>Proposal for a specific dynamic model for the ELINCS standard –&gt; point of departure for working group discussion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302139-AECC-432C-B926-33BECDA59A41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Purpose of this proposal:  </a:t>
            </a:r>
          </a:p>
          <a:p>
            <a:pPr eaLnBrk="1" hangingPunct="1">
              <a:buFontTx/>
              <a:buChar char="-"/>
            </a:pPr>
            <a:r>
              <a:rPr lang="en-US" smtClean="0"/>
              <a:t>Background information on the v3.0 methodology for dynamic modeling</a:t>
            </a:r>
          </a:p>
          <a:p>
            <a:pPr eaLnBrk="1" hangingPunct="1">
              <a:buFontTx/>
              <a:buChar char="-"/>
            </a:pPr>
            <a:r>
              <a:rPr lang="en-US" smtClean="0"/>
              <a:t>Proposal for a specific dynamic model for the ELINCS standard –&gt; point of departure for working group discussion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C8676E-725A-46C6-BE34-094C09EA38F7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Purpose of this proposal:  </a:t>
            </a:r>
          </a:p>
          <a:p>
            <a:pPr eaLnBrk="1" hangingPunct="1">
              <a:buFontTx/>
              <a:buChar char="-"/>
            </a:pPr>
            <a:r>
              <a:rPr lang="en-US" smtClean="0"/>
              <a:t>Background information on the v3.0 methodology for dynamic modeling</a:t>
            </a:r>
          </a:p>
          <a:p>
            <a:pPr eaLnBrk="1" hangingPunct="1">
              <a:buFontTx/>
              <a:buChar char="-"/>
            </a:pPr>
            <a:r>
              <a:rPr lang="en-US" smtClean="0"/>
              <a:t>Proposal for a specific dynamic model for the ELINCS standard –&gt; point of departure for working group discussion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02368-ECC1-4EE1-B9A6-C5402D2312DF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Purpose of this proposal:  </a:t>
            </a:r>
          </a:p>
          <a:p>
            <a:pPr eaLnBrk="1" hangingPunct="1">
              <a:buFontTx/>
              <a:buChar char="-"/>
            </a:pPr>
            <a:r>
              <a:rPr lang="en-US" smtClean="0"/>
              <a:t>Background information on the v3.0 methodology for dynamic modeling</a:t>
            </a:r>
          </a:p>
          <a:p>
            <a:pPr eaLnBrk="1" hangingPunct="1">
              <a:buFontTx/>
              <a:buChar char="-"/>
            </a:pPr>
            <a:r>
              <a:rPr lang="en-US" smtClean="0"/>
              <a:t>Proposal for a specific dynamic model for the ELINCS standard –&gt; point of departure for working group discussion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AC9364-DFF0-4C3D-BB53-ECC8393CA638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Purpose of this proposal:  </a:t>
            </a:r>
          </a:p>
          <a:p>
            <a:pPr eaLnBrk="1" hangingPunct="1">
              <a:buFontTx/>
              <a:buChar char="-"/>
            </a:pPr>
            <a:r>
              <a:rPr lang="en-US" smtClean="0"/>
              <a:t>Background information on the v3.0 methodology for dynamic modeling</a:t>
            </a:r>
          </a:p>
          <a:p>
            <a:pPr eaLnBrk="1" hangingPunct="1">
              <a:buFontTx/>
              <a:buChar char="-"/>
            </a:pPr>
            <a:r>
              <a:rPr lang="en-US" smtClean="0"/>
              <a:t>Proposal for a specific dynamic model for the ELINCS standard –&gt; point of departure for working group discussion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BF9444-EC59-4852-B621-99966FBDC5A2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Purpose of this proposal:  </a:t>
            </a:r>
          </a:p>
          <a:p>
            <a:pPr eaLnBrk="1" hangingPunct="1">
              <a:buFontTx/>
              <a:buChar char="-"/>
            </a:pPr>
            <a:r>
              <a:rPr lang="en-US" smtClean="0"/>
              <a:t>Background information on the v3.0 methodology for dynamic modeling</a:t>
            </a:r>
          </a:p>
          <a:p>
            <a:pPr eaLnBrk="1" hangingPunct="1">
              <a:buFontTx/>
              <a:buChar char="-"/>
            </a:pPr>
            <a:r>
              <a:rPr lang="en-US" smtClean="0"/>
              <a:t>Proposal for a specific dynamic model for the ELINCS standard –&gt; point of departure for working group discussion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A1ACCA-DAF6-4643-9FB5-5DD139FB8941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960E23-0D9E-4F11-8A67-528091590FE4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A52D66-D240-41D5-BC50-E6B14E76C190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Purpose of this proposal:  </a:t>
            </a:r>
          </a:p>
          <a:p>
            <a:pPr eaLnBrk="1" hangingPunct="1">
              <a:buFontTx/>
              <a:buChar char="-"/>
            </a:pPr>
            <a:r>
              <a:rPr lang="en-US" smtClean="0"/>
              <a:t>Background information on the v3.0 methodology for dynamic modeling</a:t>
            </a:r>
          </a:p>
          <a:p>
            <a:pPr eaLnBrk="1" hangingPunct="1">
              <a:buFontTx/>
              <a:buChar char="-"/>
            </a:pPr>
            <a:r>
              <a:rPr lang="en-US" smtClean="0"/>
              <a:t>Proposal for a specific dynamic model for the ELINCS standard –&gt; point of departure for working group discussion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Sujansky &amp; Associates, LLC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BCD5E-BE19-4CEB-AD31-D932D2679D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Sujansky &amp; Associates, LLC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72A3A6-57F6-43ED-A3C0-65985143C4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Sujansky &amp; Associates, LLC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AA6E5-686F-4E28-86DF-2CCE5E6F72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Sujansky &amp; Associates, LLC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D6A71-A30C-40B0-B6D0-BB882A8A09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Sujansky &amp; Associates, LLC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56CFB4-AB9B-42CC-BB69-068BF9B359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Sujansky &amp; Associates, LLC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F3887E-0367-4E03-87D2-20F03A6D60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Sujansky &amp; Associates, LLC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6FA01-46F2-41C3-94B3-F3F18CE1EC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Sujansky &amp; Associates, LLC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E1E63-3D0C-4F8C-8978-570DF00817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Sujansky &amp; Associates, LLC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414F7-54A0-48FE-B12A-67EC2BCED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Sujansky &amp; Associates, LLC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2038E-2DDA-4A91-9925-E94CB3BD91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Sujansky &amp; Associates, LLC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44A27-68D7-40EF-8B58-4D8E2847B6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Sujansky &amp; Associates, LLC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1035A-A63B-4CA0-804D-79222F8617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59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59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373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rgbClr val="4D4D4D"/>
                </a:solidFill>
              </a:defRPr>
            </a:lvl1pPr>
          </a:lstStyle>
          <a:p>
            <a:pPr>
              <a:defRPr/>
            </a:pPr>
            <a:r>
              <a:rPr lang="en-US"/>
              <a:t>Sujansky &amp; Associates, LLC</a:t>
            </a:r>
          </a:p>
        </p:txBody>
      </p:sp>
      <p:sp>
        <p:nvSpPr>
          <p:cNvPr id="125960" name="Line 8"/>
          <p:cNvSpPr>
            <a:spLocks noChangeShapeType="1"/>
          </p:cNvSpPr>
          <p:nvPr userDrawn="1"/>
        </p:nvSpPr>
        <p:spPr bwMode="auto">
          <a:xfrm>
            <a:off x="228600" y="1143000"/>
            <a:ext cx="8915400" cy="0"/>
          </a:xfrm>
          <a:prstGeom prst="line">
            <a:avLst/>
          </a:prstGeom>
          <a:noFill/>
          <a:ln w="9525">
            <a:solidFill>
              <a:srgbClr val="CACCA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596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08800" y="62706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pPr>
              <a:defRPr/>
            </a:pPr>
            <a:fld id="{15FC7ED6-54DA-4390-AF0E-5C2759C617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jecthealthdesign.org/resources/common_platform/cde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aRLWGM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it.ly/cyvljw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bit.ly/ce7R05" TargetMode="External"/><Relationship Id="rId3" Type="http://schemas.openxmlformats.org/officeDocument/2006/relationships/hyperlink" Target="http://bit.ly/949eca" TargetMode="External"/><Relationship Id="rId7" Type="http://schemas.openxmlformats.org/officeDocument/2006/relationships/hyperlink" Target="http://bit.ly/csQVhn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it.ly/drL4z4" TargetMode="External"/><Relationship Id="rId5" Type="http://schemas.openxmlformats.org/officeDocument/2006/relationships/hyperlink" Target="http://bit.ly/cB3PB5" TargetMode="External"/><Relationship Id="rId4" Type="http://schemas.openxmlformats.org/officeDocument/2006/relationships/hyperlink" Target="http://bit.ly/9yEejN" TargetMode="External"/><Relationship Id="rId9" Type="http://schemas.openxmlformats.org/officeDocument/2006/relationships/hyperlink" Target="http://platform.projecthealthdesign.org:8080/wsdl/HDServices.wsdl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ujansky.com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ujansky.com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709613"/>
            <a:ext cx="9144000" cy="288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en-US" sz="3200">
              <a:solidFill>
                <a:srgbClr val="990033"/>
              </a:solidFill>
            </a:endParaRPr>
          </a:p>
        </p:txBody>
      </p:sp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366713" y="1411240"/>
            <a:ext cx="8410575" cy="515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tx2"/>
                </a:solidFill>
              </a:rPr>
              <a:t>Project </a:t>
            </a:r>
            <a:r>
              <a:rPr lang="en-US" sz="3200" smtClean="0">
                <a:solidFill>
                  <a:schemeClr val="tx2"/>
                </a:solidFill>
              </a:rPr>
              <a:t>HealthDesign</a:t>
            </a:r>
            <a:r>
              <a:rPr lang="en-US" sz="3200" dirty="0" smtClean="0">
                <a:solidFill>
                  <a:schemeClr val="tx2"/>
                </a:solidFill>
              </a:rPr>
              <a:t>: Common Platform</a:t>
            </a:r>
            <a:endParaRPr lang="en-US" sz="32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Enabling Innovative Uses of Health Data by Personal Health Applications</a:t>
            </a:r>
          </a:p>
          <a:p>
            <a:endParaRPr lang="en-US" sz="3600" dirty="0">
              <a:solidFill>
                <a:schemeClr val="tx2"/>
              </a:solidFill>
            </a:endParaRPr>
          </a:p>
          <a:p>
            <a:endParaRPr lang="en-US" sz="1800" dirty="0">
              <a:solidFill>
                <a:schemeClr val="tx2"/>
              </a:solidFill>
            </a:endParaRPr>
          </a:p>
          <a:p>
            <a:endParaRPr lang="en-US" sz="1800" dirty="0">
              <a:solidFill>
                <a:schemeClr val="tx2"/>
              </a:solidFill>
            </a:endParaRPr>
          </a:p>
          <a:p>
            <a:r>
              <a:rPr lang="en-US" sz="1800" dirty="0" smtClean="0">
                <a:solidFill>
                  <a:schemeClr val="tx2"/>
                </a:solidFill>
              </a:rPr>
              <a:t>OSCON</a:t>
            </a:r>
            <a:r>
              <a:rPr lang="en-US" sz="1800" dirty="0">
                <a:solidFill>
                  <a:schemeClr val="tx2"/>
                </a:solidFill>
              </a:rPr>
              <a:t/>
            </a:r>
            <a:br>
              <a:rPr lang="en-US" sz="1800" dirty="0">
                <a:solidFill>
                  <a:schemeClr val="tx2"/>
                </a:solidFill>
              </a:rPr>
            </a:br>
            <a:r>
              <a:rPr lang="en-US" sz="1800" dirty="0">
                <a:solidFill>
                  <a:schemeClr val="tx2"/>
                </a:solidFill>
              </a:rPr>
              <a:t>Portland, Oregon</a:t>
            </a:r>
          </a:p>
          <a:p>
            <a:r>
              <a:rPr lang="en-US" sz="1800" dirty="0">
                <a:solidFill>
                  <a:schemeClr val="tx2"/>
                </a:solidFill>
              </a:rPr>
              <a:t>July 22, 2010</a:t>
            </a:r>
          </a:p>
          <a:p>
            <a:r>
              <a:rPr lang="en-US" sz="1800" dirty="0">
                <a:solidFill>
                  <a:schemeClr val="tx2"/>
                </a:solidFill>
              </a:rPr>
              <a:t>5:40pm – </a:t>
            </a:r>
            <a:r>
              <a:rPr lang="en-US" sz="1800" dirty="0" smtClean="0">
                <a:solidFill>
                  <a:schemeClr val="tx2"/>
                </a:solidFill>
              </a:rPr>
              <a:t>6:00pm PDT</a:t>
            </a:r>
            <a:endParaRPr lang="en-US" sz="1800" dirty="0">
              <a:solidFill>
                <a:schemeClr val="tx2"/>
              </a:solidFill>
            </a:endParaRPr>
          </a:p>
        </p:txBody>
      </p:sp>
      <p:sp>
        <p:nvSpPr>
          <p:cNvPr id="2052" name="Rectangle 2052"/>
          <p:cNvSpPr>
            <a:spLocks noChangeArrowheads="1"/>
          </p:cNvSpPr>
          <p:nvPr/>
        </p:nvSpPr>
        <p:spPr bwMode="auto">
          <a:xfrm>
            <a:off x="0" y="762000"/>
            <a:ext cx="7772400" cy="76200"/>
          </a:xfrm>
          <a:prstGeom prst="rect">
            <a:avLst/>
          </a:prstGeom>
          <a:solidFill>
            <a:srgbClr val="97A3B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2053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rgbClr val="03459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4" name="Picture 205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" y="76200"/>
            <a:ext cx="20955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205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190500"/>
            <a:ext cx="26670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205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53350" y="0"/>
            <a:ext cx="13906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Text Box 2057"/>
          <p:cNvSpPr txBox="1">
            <a:spLocks noChangeArrowheads="1"/>
          </p:cNvSpPr>
          <p:nvPr/>
        </p:nvSpPr>
        <p:spPr bwMode="auto">
          <a:xfrm>
            <a:off x="2562225" y="3900488"/>
            <a:ext cx="4019550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Samuel Faus</a:t>
            </a:r>
            <a:br>
              <a:rPr lang="en-US" sz="2400" dirty="0"/>
            </a:br>
            <a:r>
              <a:rPr lang="en-US" sz="2400" dirty="0"/>
              <a:t>Sujansky &amp; Associates, LLC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Sujansky &amp; Associates, LLC</a:t>
            </a:r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4A6534-86C1-43A0-87DE-785CBBBF6201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198438" y="-128588"/>
            <a:ext cx="8859837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2800">
                <a:solidFill>
                  <a:srgbClr val="990033"/>
                </a:solidFill>
              </a:rPr>
              <a:t>Supported Web Service Operations:  </a:t>
            </a:r>
          </a:p>
          <a:p>
            <a:pPr>
              <a:spcBef>
                <a:spcPct val="0"/>
              </a:spcBef>
            </a:pPr>
            <a:r>
              <a:rPr lang="en-US" sz="2800">
                <a:solidFill>
                  <a:srgbClr val="990033"/>
                </a:solidFill>
              </a:rPr>
              <a:t>Medications Service</a:t>
            </a:r>
            <a:endParaRPr lang="en-US" sz="2800">
              <a:solidFill>
                <a:schemeClr val="tx2"/>
              </a:solidFill>
            </a:endParaRPr>
          </a:p>
        </p:txBody>
      </p:sp>
      <p:pic>
        <p:nvPicPr>
          <p:cNvPr id="1331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76500" y="1254125"/>
            <a:ext cx="4267200" cy="4972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Sujansky &amp; Associates, LLC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A3CAD0-5459-4B6A-898C-C12E69579394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6000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4325" y="1398588"/>
            <a:ext cx="8829675" cy="5257800"/>
          </a:xfrm>
        </p:spPr>
        <p:txBody>
          <a:bodyPr/>
          <a:lstStyle/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Access Control for the Common Platform is:</a:t>
            </a:r>
          </a:p>
          <a:p>
            <a:pPr marL="1009650" lvl="1" indent="-609600" eaLnBrk="1" hangingPunct="1">
              <a:spcBef>
                <a:spcPct val="50000"/>
              </a:spcBef>
              <a:buClr>
                <a:srgbClr val="800000"/>
              </a:buClr>
              <a:buFont typeface="Arial" charset="0"/>
              <a:buChar char="•"/>
            </a:pPr>
            <a:r>
              <a:rPr lang="en-US" sz="2400" dirty="0" smtClean="0"/>
              <a:t>Role-based</a:t>
            </a:r>
          </a:p>
          <a:p>
            <a:pPr marL="1009650" lvl="1" indent="-609600" eaLnBrk="1" hangingPunct="1">
              <a:spcBef>
                <a:spcPct val="50000"/>
              </a:spcBef>
              <a:buClr>
                <a:srgbClr val="800000"/>
              </a:buClr>
              <a:buFont typeface="Arial" charset="0"/>
              <a:buChar char="•"/>
            </a:pPr>
            <a:r>
              <a:rPr lang="en-US" sz="2400" dirty="0" smtClean="0"/>
              <a:t>Hierarchical (operations, resources, roles)</a:t>
            </a:r>
          </a:p>
          <a:p>
            <a:pPr marL="1009650" lvl="1" indent="-609600" eaLnBrk="1" hangingPunct="1">
              <a:spcBef>
                <a:spcPct val="50000"/>
              </a:spcBef>
              <a:buClr>
                <a:srgbClr val="800000"/>
              </a:buClr>
              <a:buFont typeface="Arial" charset="0"/>
              <a:buChar char="•"/>
            </a:pPr>
            <a:r>
              <a:rPr lang="en-US" sz="2400" dirty="0" smtClean="0"/>
              <a:t>Centralized</a:t>
            </a:r>
            <a:endParaRPr lang="en-US" sz="2800" dirty="0" smtClean="0"/>
          </a:p>
          <a:p>
            <a:pPr marL="609600" indent="-609600" eaLnBrk="1" hangingPunct="1">
              <a:lnSpc>
                <a:spcPct val="8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Example Assertions</a:t>
            </a:r>
          </a:p>
          <a:p>
            <a:pPr marL="1009650" lvl="1" indent="-609600" eaLnBrk="1" hangingPunct="1">
              <a:lnSpc>
                <a:spcPct val="80000"/>
              </a:lnSpc>
              <a:spcBef>
                <a:spcPct val="50000"/>
              </a:spcBef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dirty="0" smtClean="0"/>
              <a:t>“Anyone whom I designate as a </a:t>
            </a:r>
            <a:r>
              <a:rPr lang="en-US" sz="2400" i="1" dirty="0" smtClean="0"/>
              <a:t>family member</a:t>
            </a:r>
            <a:r>
              <a:rPr lang="en-US" sz="2400" dirty="0" smtClean="0"/>
              <a:t> may view all of my data, except for my journal entries and one of my personal medications…”</a:t>
            </a:r>
          </a:p>
          <a:p>
            <a:pPr marL="1009650" lvl="1" indent="-609600" eaLnBrk="1" hangingPunct="1">
              <a:lnSpc>
                <a:spcPct val="80000"/>
              </a:lnSpc>
              <a:spcBef>
                <a:spcPct val="50000"/>
              </a:spcBef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dirty="0" smtClean="0"/>
              <a:t>“My primary physician, Dr. Smith, may view and modify my medication list and may view and annotate my observation data…”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50000"/>
              </a:spcBef>
              <a:buClr>
                <a:srgbClr val="979539"/>
              </a:buClr>
              <a:buFontTx/>
              <a:buNone/>
            </a:pPr>
            <a:endParaRPr lang="en-US" sz="2800" dirty="0" smtClean="0"/>
          </a:p>
        </p:txBody>
      </p:sp>
      <p:sp>
        <p:nvSpPr>
          <p:cNvPr id="16389" name="Rectangle 3"/>
          <p:cNvSpPr>
            <a:spLocks noChangeArrowheads="1"/>
          </p:cNvSpPr>
          <p:nvPr/>
        </p:nvSpPr>
        <p:spPr bwMode="auto">
          <a:xfrm>
            <a:off x="557213" y="0"/>
            <a:ext cx="8075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3200" dirty="0">
                <a:solidFill>
                  <a:srgbClr val="990033"/>
                </a:solidFill>
              </a:rPr>
              <a:t>Access </a:t>
            </a:r>
            <a:r>
              <a:rPr lang="en-US" sz="3200" dirty="0" smtClean="0">
                <a:solidFill>
                  <a:srgbClr val="990033"/>
                </a:solidFill>
              </a:rPr>
              <a:t>Control</a:t>
            </a:r>
            <a:endParaRPr lang="en-US" sz="32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Sujansky &amp; Associates, LLC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A3CAD0-5459-4B6A-898C-C12E69579394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6000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4325" y="1398588"/>
            <a:ext cx="8829675" cy="5257800"/>
          </a:xfrm>
        </p:spPr>
        <p:txBody>
          <a:bodyPr/>
          <a:lstStyle/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No authoritative source of ODL data types</a:t>
            </a:r>
          </a:p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PHAs strengthened by sharing of operational resources/data</a:t>
            </a:r>
          </a:p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Limited data types are sufficient</a:t>
            </a:r>
          </a:p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Flexible/powerful access control is key</a:t>
            </a:r>
          </a:p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An open source PHDR can be successfully implemented</a:t>
            </a:r>
            <a:endParaRPr lang="en-US" sz="2800" dirty="0" smtClean="0"/>
          </a:p>
          <a:p>
            <a:pPr marL="609600" indent="-609600" eaLnBrk="1" hangingPunct="1">
              <a:lnSpc>
                <a:spcPct val="80000"/>
              </a:lnSpc>
              <a:spcBef>
                <a:spcPct val="50000"/>
              </a:spcBef>
              <a:buClr>
                <a:srgbClr val="979539"/>
              </a:buClr>
              <a:buFontTx/>
              <a:buNone/>
            </a:pPr>
            <a:endParaRPr lang="en-US" sz="2800" dirty="0" smtClean="0"/>
          </a:p>
        </p:txBody>
      </p:sp>
      <p:sp>
        <p:nvSpPr>
          <p:cNvPr id="16389" name="Rectangle 3"/>
          <p:cNvSpPr>
            <a:spLocks noChangeArrowheads="1"/>
          </p:cNvSpPr>
          <p:nvPr/>
        </p:nvSpPr>
        <p:spPr bwMode="auto">
          <a:xfrm>
            <a:off x="557213" y="0"/>
            <a:ext cx="8075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3200" dirty="0" smtClean="0">
                <a:solidFill>
                  <a:srgbClr val="990033"/>
                </a:solidFill>
              </a:rPr>
              <a:t>Lessons Learned</a:t>
            </a:r>
            <a:endParaRPr lang="en-US" sz="32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Sujansky &amp; Associates, LLC</a:t>
            </a: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9E3F9F-9E02-4DB5-8DAA-4F7E87D38B2F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6021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4325" y="1271588"/>
            <a:ext cx="8829675" cy="5257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Academic Medical Institutions/Research Organizations</a:t>
            </a:r>
          </a:p>
          <a:p>
            <a:pPr marL="1009650" lvl="1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dirty="0" smtClean="0"/>
              <a:t>Identify innovative ODLs through research</a:t>
            </a:r>
          </a:p>
          <a:p>
            <a:pPr marL="1009650" lvl="1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dirty="0" smtClean="0"/>
              <a:t>Available resources to implement/expand on existing code-set</a:t>
            </a:r>
          </a:p>
          <a:p>
            <a:pPr marL="1009650" lvl="1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dirty="0" smtClean="0"/>
              <a:t>Desire &amp; ability to host data/services in-house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Start-ups</a:t>
            </a:r>
          </a:p>
          <a:p>
            <a:pPr marL="1009650" lvl="1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dirty="0" smtClean="0"/>
              <a:t>Able to get product up &amp; running with existing Common Platform infrastructure</a:t>
            </a:r>
          </a:p>
          <a:p>
            <a:pPr marL="1009650" lvl="1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dirty="0" smtClean="0"/>
              <a:t>Can implement new features as needed/Replace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endParaRPr lang="en-US" sz="2800" dirty="0" smtClean="0"/>
          </a:p>
        </p:txBody>
      </p:sp>
      <p:sp>
        <p:nvSpPr>
          <p:cNvPr id="21509" name="Rectangle 3"/>
          <p:cNvSpPr>
            <a:spLocks noChangeArrowheads="1"/>
          </p:cNvSpPr>
          <p:nvPr/>
        </p:nvSpPr>
        <p:spPr bwMode="auto">
          <a:xfrm>
            <a:off x="557213" y="0"/>
            <a:ext cx="8075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3200" dirty="0" smtClean="0">
                <a:solidFill>
                  <a:srgbClr val="990033"/>
                </a:solidFill>
              </a:rPr>
              <a:t>A Place for the Common Platform?</a:t>
            </a:r>
            <a:endParaRPr lang="en-US" sz="32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Sujansky &amp; Associates, LLC</a:t>
            </a: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9E3F9F-9E02-4DB5-8DAA-4F7E87D38B2F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6021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4325" y="1271588"/>
            <a:ext cx="8829675" cy="5257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Encrypt ODL/Medication data in the database  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Harden services against Denial of Service attacks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Added support for batch upload of data 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Support for additional data-types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Develop platform-specific client API wrappers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endParaRPr lang="en-US" sz="2800" dirty="0" smtClean="0"/>
          </a:p>
        </p:txBody>
      </p:sp>
      <p:sp>
        <p:nvSpPr>
          <p:cNvPr id="21509" name="Rectangle 3"/>
          <p:cNvSpPr>
            <a:spLocks noChangeArrowheads="1"/>
          </p:cNvSpPr>
          <p:nvPr/>
        </p:nvSpPr>
        <p:spPr bwMode="auto">
          <a:xfrm>
            <a:off x="557213" y="0"/>
            <a:ext cx="8075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3200" dirty="0">
                <a:solidFill>
                  <a:srgbClr val="990033"/>
                </a:solidFill>
              </a:rPr>
              <a:t>Opportunities for Future 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Sujansky &amp; Associates, LLC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236315-326C-4D58-BBB9-5390A308DC88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6021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4325" y="1271588"/>
            <a:ext cx="8829675" cy="5257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Tx/>
              <a:buNone/>
            </a:pPr>
            <a:r>
              <a:rPr lang="en-US" sz="2800" dirty="0" smtClean="0"/>
              <a:t>Hosted version of the Common Platform</a:t>
            </a:r>
          </a:p>
          <a:p>
            <a:pPr marL="609600" indent="-609600" algn="ctr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Tx/>
              <a:buNone/>
            </a:pPr>
            <a:r>
              <a:rPr lang="en-US" sz="2400" u="sng" dirty="0" smtClean="0"/>
              <a:t>NO REAL PATIENT DATA ALLOWED  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Sign up for developer access through the Project </a:t>
            </a:r>
            <a:r>
              <a:rPr lang="en-US" sz="2800" dirty="0" err="1" smtClean="0"/>
              <a:t>HealthDesign</a:t>
            </a:r>
            <a:r>
              <a:rPr lang="en-US" sz="2800" dirty="0" smtClean="0"/>
              <a:t> website</a:t>
            </a:r>
          </a:p>
          <a:p>
            <a:pPr marL="609600" indent="-609600" algn="ctr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Tx/>
              <a:buNone/>
            </a:pPr>
            <a:r>
              <a:rPr lang="en-US" sz="2000" dirty="0" smtClean="0">
                <a:hlinkClick r:id="rId3"/>
              </a:rPr>
              <a:t>http://www.projecthealthdesign.org/resources/common_platform/cde</a:t>
            </a:r>
            <a:endParaRPr lang="en-US" sz="2000" dirty="0" smtClean="0"/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Registration information is reviewed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Account is created and you are sent the user &amp; application authentication information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endParaRPr lang="en-US" sz="2800" dirty="0" smtClean="0"/>
          </a:p>
        </p:txBody>
      </p:sp>
      <p:sp>
        <p:nvSpPr>
          <p:cNvPr id="22533" name="Rectangle 3"/>
          <p:cNvSpPr>
            <a:spLocks noChangeArrowheads="1"/>
          </p:cNvSpPr>
          <p:nvPr/>
        </p:nvSpPr>
        <p:spPr bwMode="auto">
          <a:xfrm>
            <a:off x="557213" y="0"/>
            <a:ext cx="8075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3200" dirty="0">
                <a:solidFill>
                  <a:srgbClr val="990033"/>
                </a:solidFill>
              </a:rPr>
              <a:t>Accessing the Hosted Common Platform “Sandbox”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Sujansky &amp; Associates, LLC</a:t>
            </a:r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F3F096-F565-4428-9CA9-294B238E2662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6021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4325" y="1271588"/>
            <a:ext cx="8829675" cy="5257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Tx/>
              <a:buNone/>
              <a:defRPr/>
            </a:pPr>
            <a:r>
              <a:rPr lang="en-US" sz="2800" dirty="0" smtClean="0"/>
              <a:t>Project </a:t>
            </a:r>
            <a:r>
              <a:rPr lang="en-US" sz="2800" dirty="0" err="1" smtClean="0"/>
              <a:t>HealthDesign</a:t>
            </a:r>
            <a:r>
              <a:rPr lang="en-US" sz="2800" dirty="0" smtClean="0"/>
              <a:t> website contains both source and binary distributable of the PHD Common Platform (including </a:t>
            </a:r>
            <a:r>
              <a:rPr lang="en-US" sz="2800" dirty="0" err="1" smtClean="0"/>
              <a:t>MySQL</a:t>
            </a:r>
            <a:r>
              <a:rPr lang="en-US" sz="2800" dirty="0" smtClean="0"/>
              <a:t> scripts and deployment guide)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  <a:defRPr/>
            </a:pPr>
            <a:r>
              <a:rPr lang="en-US" sz="2800" b="1" dirty="0" smtClean="0"/>
              <a:t>Source</a:t>
            </a:r>
            <a:endParaRPr lang="en-US" sz="2800" dirty="0" smtClean="0"/>
          </a:p>
          <a:p>
            <a:pPr marL="1009650" lvl="1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ea typeface="+mn-ea"/>
                <a:cs typeface="+mn-cs"/>
              </a:rPr>
              <a:t>Project_HealthDesign-CommonPlatform-SRC.zip</a:t>
            </a:r>
          </a:p>
          <a:p>
            <a:pPr marL="1009650" lvl="1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hlinkClick r:id="rId3"/>
              </a:rPr>
              <a:t>http://bit.ly/aRLWGM</a:t>
            </a:r>
            <a:endParaRPr lang="en-US" sz="2400" dirty="0" smtClean="0"/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  <a:defRPr/>
            </a:pPr>
            <a:r>
              <a:rPr lang="en-US" sz="2800" b="1" dirty="0" smtClean="0"/>
              <a:t>Binary Distributable</a:t>
            </a:r>
          </a:p>
          <a:p>
            <a:pPr marL="1009650" lvl="1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en-US" sz="2400" dirty="0" smtClean="0"/>
              <a:t>Project_HealthDesign-CommonPlatform-BIN.zip</a:t>
            </a:r>
          </a:p>
          <a:p>
            <a:pPr marL="1009650" lvl="1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hlinkClick r:id="rId4"/>
              </a:rPr>
              <a:t>http://bit.ly/cyvljw</a:t>
            </a:r>
            <a:endParaRPr lang="en-US" b="1" dirty="0" smtClean="0"/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Tx/>
              <a:buNone/>
              <a:defRPr/>
            </a:pPr>
            <a:endParaRPr lang="en-US" sz="2800" dirty="0" smtClean="0"/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Tx/>
              <a:buNone/>
              <a:defRPr/>
            </a:pPr>
            <a:endParaRPr lang="en-US" sz="2800" dirty="0" smtClean="0"/>
          </a:p>
        </p:txBody>
      </p:sp>
      <p:sp>
        <p:nvSpPr>
          <p:cNvPr id="23557" name="Rectangle 3"/>
          <p:cNvSpPr>
            <a:spLocks noChangeArrowheads="1"/>
          </p:cNvSpPr>
          <p:nvPr/>
        </p:nvSpPr>
        <p:spPr bwMode="auto">
          <a:xfrm>
            <a:off x="557213" y="0"/>
            <a:ext cx="8075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3200">
                <a:solidFill>
                  <a:srgbClr val="990033"/>
                </a:solidFill>
              </a:rPr>
              <a:t>Accessing the Common Platform Source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Sujansky &amp; Associates, LLC</a:t>
            </a:r>
          </a:p>
        </p:txBody>
      </p:sp>
      <p:sp>
        <p:nvSpPr>
          <p:cNvPr id="256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E353AD6-A3EF-4918-A91F-A8E2C1FE021F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6021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4325" y="1271588"/>
            <a:ext cx="8829675" cy="5257800"/>
          </a:xfrm>
        </p:spPr>
        <p:txBody>
          <a:bodyPr/>
          <a:lstStyle/>
          <a:p>
            <a:pPr marL="609600" lvl="1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400" dirty="0" smtClean="0">
                <a:hlinkClick r:id="rId3"/>
              </a:rPr>
              <a:t>Web Services Client Guide </a:t>
            </a:r>
            <a:r>
              <a:rPr lang="en-US" sz="2400" dirty="0" smtClean="0"/>
              <a:t>                            </a:t>
            </a:r>
            <a:r>
              <a:rPr lang="en-US" sz="1800" dirty="0" smtClean="0"/>
              <a:t>(http://bit.ly/949eca)</a:t>
            </a:r>
            <a:endParaRPr lang="en-US" sz="1800" dirty="0" smtClean="0">
              <a:hlinkClick r:id="rId4"/>
            </a:endParaRPr>
          </a:p>
          <a:p>
            <a:pPr marL="609600" lvl="1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400" dirty="0" smtClean="0">
                <a:hlinkClick r:id="rId4"/>
              </a:rPr>
              <a:t>Common Platform Components Summary</a:t>
            </a:r>
            <a:r>
              <a:rPr lang="en-US" sz="2400" dirty="0" smtClean="0"/>
              <a:t>     </a:t>
            </a:r>
            <a:r>
              <a:rPr lang="en-US" sz="1800" dirty="0" smtClean="0"/>
              <a:t>(http://bit.ly/9yEejN)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400" dirty="0" smtClean="0">
                <a:hlinkClick r:id="rId5"/>
              </a:rPr>
              <a:t>Technical Specifications Overview </a:t>
            </a:r>
            <a:r>
              <a:rPr lang="en-US" sz="2400" dirty="0" smtClean="0"/>
              <a:t>               </a:t>
            </a:r>
            <a:r>
              <a:rPr lang="en-US" sz="1800" dirty="0" smtClean="0"/>
              <a:t>(http://bit.ly/cB3PB5)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400" dirty="0" smtClean="0">
                <a:hlinkClick r:id="rId6"/>
              </a:rPr>
              <a:t>Technical Specifications Framework </a:t>
            </a:r>
            <a:r>
              <a:rPr lang="en-US" sz="2400" dirty="0" smtClean="0"/>
              <a:t>              </a:t>
            </a:r>
            <a:r>
              <a:rPr lang="en-US" sz="1800" dirty="0" smtClean="0"/>
              <a:t>(http://bit.ly/drL4z4)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400" dirty="0" smtClean="0">
                <a:hlinkClick r:id="rId7"/>
              </a:rPr>
              <a:t>Functional Requirements </a:t>
            </a:r>
            <a:r>
              <a:rPr lang="en-US" sz="2400" dirty="0" smtClean="0"/>
              <a:t>                              </a:t>
            </a:r>
            <a:r>
              <a:rPr lang="en-US" sz="1800" dirty="0" smtClean="0"/>
              <a:t>(http://bit.ly/csQVhn)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400" dirty="0" smtClean="0">
                <a:hlinkClick r:id="rId8"/>
              </a:rPr>
              <a:t>Sample PHA Java Client Source </a:t>
            </a:r>
            <a:r>
              <a:rPr lang="en-US" sz="2400" dirty="0" smtClean="0"/>
              <a:t>                   </a:t>
            </a:r>
            <a:r>
              <a:rPr lang="en-US" sz="1800" dirty="0" smtClean="0"/>
              <a:t>(http://bit.ly/ce7R05)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400" dirty="0" smtClean="0">
                <a:hlinkClick r:id="rId9"/>
              </a:rPr>
              <a:t>Common Platform WSDL</a:t>
            </a:r>
            <a:r>
              <a:rPr lang="en-US" sz="2400" dirty="0" smtClean="0"/>
              <a:t>  </a:t>
            </a:r>
            <a:r>
              <a:rPr lang="en-US" sz="1800" dirty="0" smtClean="0"/>
              <a:t>(http://platform.projecthealthdesign.org:8080/wsdl/HDServices.wsdl)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endParaRPr lang="en-US" sz="2000" dirty="0" smtClean="0"/>
          </a:p>
        </p:txBody>
      </p:sp>
      <p:sp>
        <p:nvSpPr>
          <p:cNvPr id="25605" name="Rectangle 3"/>
          <p:cNvSpPr>
            <a:spLocks noChangeArrowheads="1"/>
          </p:cNvSpPr>
          <p:nvPr/>
        </p:nvSpPr>
        <p:spPr bwMode="auto">
          <a:xfrm>
            <a:off x="557213" y="0"/>
            <a:ext cx="8075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3200" dirty="0">
                <a:solidFill>
                  <a:srgbClr val="990033"/>
                </a:solidFill>
              </a:rPr>
              <a:t>Additional Developer Resources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68300" y="2536825"/>
            <a:ext cx="8229600" cy="11430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25000"/>
              </a:spcBef>
            </a:pPr>
            <a:r>
              <a:rPr lang="en-US" smtClean="0"/>
              <a:t>Thank you.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2921000" y="5192713"/>
            <a:ext cx="3360738" cy="1616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/>
              <a:t>Sujansky &amp; Associates, LLC</a:t>
            </a:r>
          </a:p>
          <a:p>
            <a:r>
              <a:rPr lang="en-US" sz="2000" dirty="0" smtClean="0"/>
              <a:t>sfaus@sujansky.com</a:t>
            </a:r>
            <a:endParaRPr lang="en-US" sz="2000" dirty="0"/>
          </a:p>
          <a:p>
            <a:r>
              <a:rPr lang="en-US" sz="2000" dirty="0">
                <a:hlinkClick r:id="rId3"/>
              </a:rPr>
              <a:t>www.sujansky.com</a:t>
            </a:r>
            <a:endParaRPr lang="en-US" sz="2000" dirty="0"/>
          </a:p>
          <a:p>
            <a:pPr>
              <a:spcBef>
                <a:spcPct val="0"/>
              </a:spcBef>
            </a:pPr>
            <a:endParaRPr lang="en-US" sz="2000" dirty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762000"/>
            <a:ext cx="7772400" cy="76200"/>
          </a:xfrm>
          <a:prstGeom prst="rect">
            <a:avLst/>
          </a:prstGeom>
          <a:solidFill>
            <a:srgbClr val="97A3B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rgbClr val="03459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66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" y="76200"/>
            <a:ext cx="20955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6600" y="190500"/>
            <a:ext cx="26670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2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53350" y="0"/>
            <a:ext cx="13906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68300" y="2536825"/>
            <a:ext cx="8229600" cy="11430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25000"/>
              </a:spcBef>
            </a:pPr>
            <a:r>
              <a:rPr lang="en-US" smtClean="0"/>
              <a:t>Additional Slides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2921000" y="5929313"/>
            <a:ext cx="3360738" cy="1158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Sujansky &amp; Associates, LLC</a:t>
            </a:r>
          </a:p>
          <a:p>
            <a:r>
              <a:rPr lang="en-US" sz="2000">
                <a:hlinkClick r:id="rId3"/>
              </a:rPr>
              <a:t>www.sujansky.com</a:t>
            </a:r>
            <a:endParaRPr lang="en-US" sz="2000"/>
          </a:p>
          <a:p>
            <a:pPr>
              <a:spcBef>
                <a:spcPct val="0"/>
              </a:spcBef>
            </a:pPr>
            <a:endParaRPr lang="en-US" sz="2000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762000"/>
            <a:ext cx="7772400" cy="76200"/>
          </a:xfrm>
          <a:prstGeom prst="rect">
            <a:avLst/>
          </a:prstGeom>
          <a:solidFill>
            <a:srgbClr val="97A3B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rgbClr val="03459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" y="76200"/>
            <a:ext cx="20955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6600" y="190500"/>
            <a:ext cx="26670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6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53350" y="0"/>
            <a:ext cx="13906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Sujansky &amp; Associates, LLC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9AA399-A3EE-4CF0-A38E-CC5F124E700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976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66838"/>
            <a:ext cx="8229600" cy="5257800"/>
          </a:xfrm>
        </p:spPr>
        <p:txBody>
          <a:bodyPr/>
          <a:lstStyle/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Robert Wood Johnson Foundation (sponsor)</a:t>
            </a:r>
          </a:p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Capturing and integrating Observations in Daily Living (ODLs)</a:t>
            </a:r>
          </a:p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Phase 1 (2008) – 9 Grantees/PHAs</a:t>
            </a:r>
          </a:p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Sponsored Development of Common Platform</a:t>
            </a:r>
          </a:p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endParaRPr lang="en-US" sz="2400" dirty="0" smtClean="0"/>
          </a:p>
        </p:txBody>
      </p:sp>
      <p:sp>
        <p:nvSpPr>
          <p:cNvPr id="8197" name="Rectangle 3"/>
          <p:cNvSpPr>
            <a:spLocks noChangeArrowheads="1"/>
          </p:cNvSpPr>
          <p:nvPr/>
        </p:nvSpPr>
        <p:spPr bwMode="auto">
          <a:xfrm>
            <a:off x="557213" y="0"/>
            <a:ext cx="8075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3200" dirty="0" smtClean="0">
                <a:solidFill>
                  <a:srgbClr val="990033"/>
                </a:solidFill>
              </a:rPr>
              <a:t>Project </a:t>
            </a:r>
            <a:r>
              <a:rPr lang="en-US" sz="3200" dirty="0" err="1" smtClean="0">
                <a:solidFill>
                  <a:srgbClr val="990033"/>
                </a:solidFill>
              </a:rPr>
              <a:t>HealthDesign</a:t>
            </a:r>
            <a:endParaRPr lang="en-US" sz="32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Sujansky &amp; Associates, LLC</a:t>
            </a:r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5F7F40-54AE-41DA-A244-D0D68B6C5C8C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66838"/>
            <a:ext cx="8229600" cy="52578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000" smtClean="0"/>
              <a:t>API Specifications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50000"/>
              </a:spcBef>
              <a:buClr>
                <a:srgbClr val="990033"/>
              </a:buClr>
              <a:buFontTx/>
              <a:buChar char="•"/>
            </a:pPr>
            <a:r>
              <a:rPr lang="en-US" sz="1400" smtClean="0"/>
              <a:t>WSDL v1.0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50000"/>
              </a:spcBef>
              <a:buClr>
                <a:srgbClr val="990033"/>
              </a:buClr>
              <a:buFontTx/>
              <a:buChar char="•"/>
            </a:pPr>
            <a:r>
              <a:rPr lang="en-US" sz="1400" smtClean="0"/>
              <a:t>SOAP v1.0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50000"/>
              </a:spcBef>
              <a:buClr>
                <a:srgbClr val="990033"/>
              </a:buClr>
              <a:buFontTx/>
              <a:buChar char="•"/>
            </a:pPr>
            <a:endParaRPr lang="en-US" sz="1200" smtClean="0"/>
          </a:p>
          <a:p>
            <a:pPr marL="609600" indent="-609600" eaLnBrk="1" hangingPunct="1">
              <a:lnSpc>
                <a:spcPct val="8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000" smtClean="0"/>
              <a:t>Source Code Development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50000"/>
              </a:spcBef>
              <a:buClr>
                <a:srgbClr val="990033"/>
              </a:buClr>
              <a:buFontTx/>
              <a:buChar char="•"/>
            </a:pPr>
            <a:r>
              <a:rPr lang="en-US" sz="1600" smtClean="0"/>
              <a:t>Java EE 5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50000"/>
              </a:spcBef>
              <a:buClr>
                <a:srgbClr val="990033"/>
              </a:buClr>
              <a:buFontTx/>
              <a:buChar char="•"/>
            </a:pPr>
            <a:r>
              <a:rPr lang="en-US" sz="1600" smtClean="0"/>
              <a:t>JDK 1.6  (Java 1.6.0_03; Java HotSpot(TM) Client VM Java 1.6.0_03)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50000"/>
              </a:spcBef>
              <a:buClr>
                <a:srgbClr val="990033"/>
              </a:buClr>
              <a:buFontTx/>
              <a:buChar char="•"/>
            </a:pPr>
            <a:r>
              <a:rPr lang="en-US" sz="1600" smtClean="0"/>
              <a:t>GlassFish V2   (java app server)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50000"/>
              </a:spcBef>
              <a:buClr>
                <a:srgbClr val="990033"/>
              </a:buClr>
              <a:buFontTx/>
              <a:buChar char="•"/>
            </a:pPr>
            <a:r>
              <a:rPr lang="en-US" sz="1600" smtClean="0"/>
              <a:t>NetBeans IDE 6.0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endParaRPr lang="en-US" sz="1200" smtClean="0"/>
          </a:p>
          <a:p>
            <a:pPr marL="609600" indent="-609600" eaLnBrk="1" hangingPunct="1">
              <a:lnSpc>
                <a:spcPct val="80000"/>
              </a:lnSpc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000" smtClean="0"/>
              <a:t>Current Deployment Environment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40000"/>
              </a:spcBef>
              <a:buClr>
                <a:srgbClr val="990033"/>
              </a:buClr>
              <a:buFontTx/>
              <a:buChar char="•"/>
            </a:pPr>
            <a:r>
              <a:rPr lang="en-US" sz="1600" smtClean="0"/>
              <a:t>Linux (Ubuntu) -- Linux version 2.6.18-53.1.21.el5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40000"/>
              </a:spcBef>
              <a:buClr>
                <a:srgbClr val="990033"/>
              </a:buClr>
              <a:buFontTx/>
              <a:buChar char="•"/>
            </a:pPr>
            <a:r>
              <a:rPr lang="en-US" sz="1600" smtClean="0"/>
              <a:t>Sun Java System Application Server 9.1_01 (build b09d-fcs) 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40000"/>
              </a:spcBef>
              <a:buClr>
                <a:srgbClr val="990033"/>
              </a:buClr>
              <a:buFontTx/>
              <a:buChar char="•"/>
            </a:pPr>
            <a:r>
              <a:rPr lang="en-US" sz="1600" smtClean="0"/>
              <a:t>Java HotSpot(TM) Client VM (10.0-b19) for linux-x86 JRE (1.6.0_04-b12)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40000"/>
              </a:spcBef>
              <a:buClr>
                <a:srgbClr val="990033"/>
              </a:buClr>
              <a:buFontTx/>
              <a:buChar char="•"/>
            </a:pPr>
            <a:r>
              <a:rPr lang="en-US" sz="1600" smtClean="0"/>
              <a:t>MySQL Version 5.0.22</a:t>
            </a:r>
          </a:p>
        </p:txBody>
      </p:sp>
      <p:sp>
        <p:nvSpPr>
          <p:cNvPr id="24581" name="Rectangle 3"/>
          <p:cNvSpPr>
            <a:spLocks noChangeArrowheads="1"/>
          </p:cNvSpPr>
          <p:nvPr/>
        </p:nvSpPr>
        <p:spPr bwMode="auto">
          <a:xfrm>
            <a:off x="557213" y="0"/>
            <a:ext cx="8075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3200">
                <a:solidFill>
                  <a:srgbClr val="990033"/>
                </a:solidFill>
              </a:rPr>
              <a:t>Platform Implementation: Specifications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Sujansky &amp; Associates, LLC</a:t>
            </a:r>
          </a:p>
        </p:txBody>
      </p:sp>
      <p:sp>
        <p:nvSpPr>
          <p:cNvPr id="28675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62CE71-2911-467F-B904-EC83D1E91ABC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8676" name="Rectangle 10"/>
          <p:cNvSpPr>
            <a:spLocks noChangeArrowheads="1"/>
          </p:cNvSpPr>
          <p:nvPr/>
        </p:nvSpPr>
        <p:spPr bwMode="auto">
          <a:xfrm>
            <a:off x="95250" y="1004888"/>
            <a:ext cx="8924925" cy="22717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284163" y="0"/>
            <a:ext cx="85137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3200">
                <a:solidFill>
                  <a:srgbClr val="990033"/>
                </a:solidFill>
              </a:rPr>
              <a:t>Access Control Rules</a:t>
            </a:r>
            <a:endParaRPr lang="en-US" sz="3900">
              <a:solidFill>
                <a:schemeClr val="tx2"/>
              </a:solidFill>
            </a:endParaRP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200025" y="2060575"/>
            <a:ext cx="5286375" cy="124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spcBef>
                <a:spcPct val="20000"/>
              </a:spcBef>
            </a:pPr>
            <a:r>
              <a:rPr lang="en-US" sz="1400" b="1"/>
              <a:t> </a:t>
            </a:r>
            <a:r>
              <a:rPr lang="en-US" sz="1400" b="1" u="sng"/>
              <a:t>Patient Rec ID</a:t>
            </a:r>
            <a:r>
              <a:rPr lang="en-US" sz="1400" b="1"/>
              <a:t>                   </a:t>
            </a:r>
            <a:r>
              <a:rPr lang="en-US" sz="1400" b="1" u="sng"/>
              <a:t>Role</a:t>
            </a:r>
            <a:r>
              <a:rPr lang="en-US" sz="1400" b="1"/>
              <a:t>                      </a:t>
            </a:r>
            <a:r>
              <a:rPr lang="en-US" sz="1400" b="1" u="sng"/>
              <a:t>User ID</a:t>
            </a:r>
            <a:r>
              <a:rPr lang="en-US" sz="1400" b="1"/>
              <a:t>                 </a:t>
            </a:r>
            <a:br>
              <a:rPr lang="en-US" sz="1400" b="1"/>
            </a:br>
            <a:r>
              <a:rPr lang="en-US" sz="1400" b="1"/>
              <a:t>     </a:t>
            </a:r>
            <a:r>
              <a:rPr lang="en-US" sz="1400"/>
              <a:t>P-12345               “RecordCustodian”           U-1111</a:t>
            </a:r>
          </a:p>
          <a:p>
            <a:pPr algn="l">
              <a:spcBef>
                <a:spcPct val="20000"/>
              </a:spcBef>
            </a:pPr>
            <a:r>
              <a:rPr lang="en-US" sz="1400"/>
              <a:t>     P-12345                 “FamilyMember”             U-3333</a:t>
            </a:r>
          </a:p>
          <a:p>
            <a:pPr algn="l">
              <a:spcBef>
                <a:spcPct val="20000"/>
              </a:spcBef>
            </a:pPr>
            <a:r>
              <a:rPr lang="en-US" sz="1400"/>
              <a:t>     P-98765                     “Physician”                 U-3333</a:t>
            </a:r>
          </a:p>
          <a:p>
            <a:pPr algn="l">
              <a:spcBef>
                <a:spcPct val="0"/>
              </a:spcBef>
            </a:pPr>
            <a:r>
              <a:rPr lang="en-US" sz="1400"/>
              <a:t>  </a:t>
            </a:r>
          </a:p>
        </p:txBody>
      </p:sp>
      <p:sp>
        <p:nvSpPr>
          <p:cNvPr id="28679" name="Text Box 8"/>
          <p:cNvSpPr txBox="1">
            <a:spLocks noChangeArrowheads="1"/>
          </p:cNvSpPr>
          <p:nvPr/>
        </p:nvSpPr>
        <p:spPr bwMode="auto">
          <a:xfrm>
            <a:off x="231775" y="1079500"/>
            <a:ext cx="2432050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>
              <a:spcBef>
                <a:spcPct val="0"/>
              </a:spcBef>
              <a:buFontTx/>
              <a:buAutoNum type="arabicPeriod"/>
            </a:pPr>
            <a:r>
              <a:rPr lang="en-US" sz="1800" u="sng"/>
              <a:t>Role Relationships</a:t>
            </a:r>
          </a:p>
          <a:p>
            <a:pPr marL="342900" indent="-342900" algn="l">
              <a:spcBef>
                <a:spcPct val="25000"/>
              </a:spcBef>
            </a:pPr>
            <a:r>
              <a:rPr lang="en-US" sz="1800" i="1"/>
              <a:t>( createRelationship )</a:t>
            </a:r>
            <a:endParaRPr lang="en-US" sz="1800"/>
          </a:p>
        </p:txBody>
      </p:sp>
      <p:grpSp>
        <p:nvGrpSpPr>
          <p:cNvPr id="28680" name="Group 13"/>
          <p:cNvGrpSpPr>
            <a:grpSpLocks/>
          </p:cNvGrpSpPr>
          <p:nvPr/>
        </p:nvGrpSpPr>
        <p:grpSpPr bwMode="auto">
          <a:xfrm>
            <a:off x="95250" y="3648075"/>
            <a:ext cx="9029700" cy="2600325"/>
            <a:chOff x="60" y="2298"/>
            <a:chExt cx="5688" cy="1638"/>
          </a:xfrm>
        </p:grpSpPr>
        <p:sp>
          <p:nvSpPr>
            <p:cNvPr id="28681" name="Rectangle 11"/>
            <p:cNvSpPr>
              <a:spLocks noChangeArrowheads="1"/>
            </p:cNvSpPr>
            <p:nvPr/>
          </p:nvSpPr>
          <p:spPr bwMode="auto">
            <a:xfrm>
              <a:off x="60" y="2298"/>
              <a:ext cx="5586" cy="161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</a:pPr>
              <a:r>
                <a:rPr lang="en-US" sz="1800"/>
                <a:t>     </a:t>
              </a:r>
            </a:p>
          </p:txBody>
        </p:sp>
        <p:sp>
          <p:nvSpPr>
            <p:cNvPr id="28682" name="Rectangle 7"/>
            <p:cNvSpPr>
              <a:spLocks noChangeArrowheads="1"/>
            </p:cNvSpPr>
            <p:nvPr/>
          </p:nvSpPr>
          <p:spPr bwMode="auto">
            <a:xfrm>
              <a:off x="62" y="2966"/>
              <a:ext cx="5686" cy="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l">
                <a:spcBef>
                  <a:spcPct val="20000"/>
                </a:spcBef>
              </a:pPr>
              <a:r>
                <a:rPr lang="en-US" sz="1400" b="1"/>
                <a:t> </a:t>
              </a:r>
              <a:r>
                <a:rPr lang="en-US" sz="1400" b="1" u="sng"/>
                <a:t>Patient Rec ID</a:t>
              </a:r>
              <a:r>
                <a:rPr lang="en-US" sz="1400" b="1"/>
                <a:t>                </a:t>
              </a:r>
              <a:r>
                <a:rPr lang="en-US" sz="1400" b="1" u="sng"/>
                <a:t>Role</a:t>
              </a:r>
              <a:r>
                <a:rPr lang="en-US" sz="1400" b="1"/>
                <a:t>                     </a:t>
              </a:r>
              <a:r>
                <a:rPr lang="en-US" sz="1400" b="1" u="sng"/>
                <a:t>Operation</a:t>
              </a:r>
              <a:r>
                <a:rPr lang="en-US" sz="1400" b="1"/>
                <a:t>                 </a:t>
              </a:r>
              <a:r>
                <a:rPr lang="en-US" sz="1400" b="1" u="sng"/>
                <a:t>Resource</a:t>
              </a:r>
              <a:r>
                <a:rPr lang="en-US" sz="1400" b="1"/>
                <a:t>                 </a:t>
              </a:r>
              <a:r>
                <a:rPr lang="en-US" sz="1400" b="1" u="sng"/>
                <a:t>Context </a:t>
              </a:r>
              <a:r>
                <a:rPr lang="en-US" sz="1400" b="1"/>
                <a:t>              </a:t>
              </a:r>
              <a:r>
                <a:rPr lang="en-US" sz="1400" b="1" u="sng"/>
                <a:t>Action</a:t>
              </a:r>
              <a:r>
                <a:rPr lang="en-US" sz="1400" b="1"/>
                <a:t/>
              </a:r>
              <a:br>
                <a:rPr lang="en-US" sz="1400" b="1"/>
              </a:br>
              <a:r>
                <a:rPr lang="en-US" sz="1400" b="1"/>
                <a:t>      </a:t>
              </a:r>
              <a:r>
                <a:rPr lang="en-US" sz="1400"/>
                <a:t>P-12345           “RecordCustodian”      “AllOperations”               “AllData”            “AllApplications”        “Grant”</a:t>
              </a:r>
              <a:endParaRPr lang="en-US" sz="1400" b="1"/>
            </a:p>
            <a:p>
              <a:pPr algn="l">
                <a:spcBef>
                  <a:spcPct val="20000"/>
                </a:spcBef>
              </a:pPr>
              <a:r>
                <a:rPr lang="en-US" sz="1400" b="1"/>
                <a:t>      </a:t>
              </a:r>
              <a:r>
                <a:rPr lang="en-US" sz="1400"/>
                <a:t>P-12345            “FamilyMember”        “RecordViewing”         “AllHealthData”      “AllApplications”        “Grant”</a:t>
              </a:r>
            </a:p>
            <a:p>
              <a:pPr algn="l">
                <a:spcBef>
                  <a:spcPct val="20000"/>
                </a:spcBef>
              </a:pPr>
              <a:r>
                <a:rPr lang="en-US" sz="1400"/>
                <a:t>      P-12345            “FamilyMember”        “RecordViewing”         “JournalEntry”        “AllApplications”        “Deny”</a:t>
              </a:r>
            </a:p>
            <a:p>
              <a:pPr algn="l">
                <a:spcBef>
                  <a:spcPct val="20000"/>
                </a:spcBef>
              </a:pPr>
              <a:r>
                <a:rPr lang="en-US" sz="1400"/>
                <a:t>      P-12345            “FamilyMember”        “RecordViewing”         </a:t>
              </a:r>
              <a:r>
                <a:rPr lang="en-US" sz="1400" i="1"/>
                <a:t>Med-4857932</a:t>
              </a:r>
              <a:r>
                <a:rPr lang="en-US" sz="1400"/>
                <a:t>        “AllApplications”         “Deny”</a:t>
              </a:r>
            </a:p>
            <a:p>
              <a:pPr algn="l">
                <a:spcBef>
                  <a:spcPct val="20000"/>
                </a:spcBef>
              </a:pPr>
              <a:endParaRPr lang="en-US" sz="1400"/>
            </a:p>
          </p:txBody>
        </p:sp>
        <p:sp>
          <p:nvSpPr>
            <p:cNvPr id="28683" name="Text Box 9"/>
            <p:cNvSpPr txBox="1">
              <a:spLocks noChangeArrowheads="1"/>
            </p:cNvSpPr>
            <p:nvPr/>
          </p:nvSpPr>
          <p:spPr bwMode="auto">
            <a:xfrm>
              <a:off x="116" y="2363"/>
              <a:ext cx="3996" cy="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u="sng"/>
                <a:t>2.  Access Rules</a:t>
              </a:r>
              <a:r>
                <a:rPr lang="en-US" sz="1800"/>
                <a:t>    [May be assigned to a </a:t>
              </a:r>
              <a:r>
                <a:rPr lang="en-US" sz="1800" i="1"/>
                <a:t>class</a:t>
              </a:r>
              <a:r>
                <a:rPr lang="en-US" sz="1800"/>
                <a:t> of resources]</a:t>
              </a:r>
            </a:p>
            <a:p>
              <a:pPr algn="l">
                <a:spcBef>
                  <a:spcPct val="25000"/>
                </a:spcBef>
              </a:pPr>
              <a:r>
                <a:rPr lang="en-US" sz="1800" i="1"/>
                <a:t>( createAccessRule )</a:t>
              </a:r>
              <a:endParaRPr lang="en-US" sz="1800"/>
            </a:p>
            <a:p>
              <a:pPr algn="l">
                <a:spcBef>
                  <a:spcPct val="25000"/>
                </a:spcBef>
              </a:pPr>
              <a:endParaRPr lang="en-US" sz="1800"/>
            </a:p>
          </p:txBody>
        </p:sp>
        <p:sp>
          <p:nvSpPr>
            <p:cNvPr id="28684" name="Freeform 12"/>
            <p:cNvSpPr>
              <a:spLocks/>
            </p:cNvSpPr>
            <p:nvPr/>
          </p:nvSpPr>
          <p:spPr bwMode="auto">
            <a:xfrm flipH="1">
              <a:off x="2981" y="2593"/>
              <a:ext cx="283" cy="457"/>
            </a:xfrm>
            <a:custGeom>
              <a:avLst/>
              <a:gdLst>
                <a:gd name="T0" fmla="*/ 16 w 576"/>
                <a:gd name="T1" fmla="*/ 0 h 448"/>
                <a:gd name="T2" fmla="*/ 10 w 576"/>
                <a:gd name="T3" fmla="*/ 293 h 448"/>
                <a:gd name="T4" fmla="*/ 0 w 576"/>
                <a:gd name="T5" fmla="*/ 495 h 448"/>
                <a:gd name="T6" fmla="*/ 0 60000 65536"/>
                <a:gd name="T7" fmla="*/ 0 60000 65536"/>
                <a:gd name="T8" fmla="*/ 0 60000 65536"/>
                <a:gd name="T9" fmla="*/ 0 w 576"/>
                <a:gd name="T10" fmla="*/ 0 h 448"/>
                <a:gd name="T11" fmla="*/ 576 w 576"/>
                <a:gd name="T12" fmla="*/ 448 h 4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448">
                  <a:moveTo>
                    <a:pt x="576" y="0"/>
                  </a:moveTo>
                  <a:cubicBezTo>
                    <a:pt x="519" y="95"/>
                    <a:pt x="462" y="190"/>
                    <a:pt x="366" y="265"/>
                  </a:cubicBezTo>
                  <a:cubicBezTo>
                    <a:pt x="270" y="340"/>
                    <a:pt x="64" y="418"/>
                    <a:pt x="0" y="448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8"/>
          <p:cNvSpPr>
            <a:spLocks noChangeArrowheads="1"/>
          </p:cNvSpPr>
          <p:nvPr/>
        </p:nvSpPr>
        <p:spPr bwMode="auto">
          <a:xfrm>
            <a:off x="1296988" y="-128588"/>
            <a:ext cx="6697662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3200">
                <a:solidFill>
                  <a:srgbClr val="990033"/>
                </a:solidFill>
              </a:rPr>
              <a:t>Clinical Data Types:  Extensibility</a:t>
            </a:r>
            <a:endParaRPr lang="en-US" sz="3900">
              <a:solidFill>
                <a:schemeClr val="tx2"/>
              </a:solidFill>
            </a:endParaRPr>
          </a:p>
        </p:txBody>
      </p:sp>
      <p:pic>
        <p:nvPicPr>
          <p:cNvPr id="3686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3" y="708025"/>
            <a:ext cx="7335837" cy="6167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4592638" y="1393825"/>
            <a:ext cx="2962275" cy="3619500"/>
            <a:chOff x="2893" y="878"/>
            <a:chExt cx="1866" cy="2280"/>
          </a:xfrm>
        </p:grpSpPr>
        <p:sp>
          <p:nvSpPr>
            <p:cNvPr id="36874" name="Rectangle 10"/>
            <p:cNvSpPr>
              <a:spLocks noChangeArrowheads="1"/>
            </p:cNvSpPr>
            <p:nvPr/>
          </p:nvSpPr>
          <p:spPr bwMode="auto">
            <a:xfrm>
              <a:off x="2893" y="878"/>
              <a:ext cx="1116" cy="219"/>
            </a:xfrm>
            <a:prstGeom prst="rect">
              <a:avLst/>
            </a:prstGeom>
            <a:noFill/>
            <a:ln w="28575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75" name="Rectangle 11"/>
            <p:cNvSpPr>
              <a:spLocks noChangeArrowheads="1"/>
            </p:cNvSpPr>
            <p:nvPr/>
          </p:nvSpPr>
          <p:spPr bwMode="auto">
            <a:xfrm>
              <a:off x="2893" y="2583"/>
              <a:ext cx="1866" cy="575"/>
            </a:xfrm>
            <a:prstGeom prst="rect">
              <a:avLst/>
            </a:prstGeom>
            <a:noFill/>
            <a:ln w="28575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865688" y="5783263"/>
            <a:ext cx="2247900" cy="619125"/>
            <a:chOff x="3065" y="3643"/>
            <a:chExt cx="1416" cy="390"/>
          </a:xfrm>
        </p:grpSpPr>
        <p:sp>
          <p:nvSpPr>
            <p:cNvPr id="36871" name="Rectangle 13"/>
            <p:cNvSpPr>
              <a:spLocks noChangeArrowheads="1"/>
            </p:cNvSpPr>
            <p:nvPr/>
          </p:nvSpPr>
          <p:spPr bwMode="auto">
            <a:xfrm>
              <a:off x="3065" y="3779"/>
              <a:ext cx="590" cy="254"/>
            </a:xfrm>
            <a:prstGeom prst="rect">
              <a:avLst/>
            </a:prstGeom>
            <a:noFill/>
            <a:ln w="28575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6872" name="Text Box 14"/>
            <p:cNvSpPr txBox="1">
              <a:spLocks noChangeArrowheads="1"/>
            </p:cNvSpPr>
            <p:nvPr/>
          </p:nvSpPr>
          <p:spPr bwMode="auto">
            <a:xfrm>
              <a:off x="3889" y="3643"/>
              <a:ext cx="592" cy="36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Optional</a:t>
              </a:r>
              <a:br>
                <a:rPr lang="en-US">
                  <a:solidFill>
                    <a:srgbClr val="FF0000"/>
                  </a:solidFill>
                </a:rPr>
              </a:br>
              <a:r>
                <a:rPr lang="en-US">
                  <a:solidFill>
                    <a:srgbClr val="FF0000"/>
                  </a:solidFill>
                </a:rPr>
                <a:t>Coding</a:t>
              </a:r>
            </a:p>
          </p:txBody>
        </p:sp>
        <p:sp>
          <p:nvSpPr>
            <p:cNvPr id="36873" name="Line 15"/>
            <p:cNvSpPr>
              <a:spLocks noChangeShapeType="1"/>
            </p:cNvSpPr>
            <p:nvPr/>
          </p:nvSpPr>
          <p:spPr bwMode="auto">
            <a:xfrm flipV="1">
              <a:off x="3661" y="3792"/>
              <a:ext cx="220" cy="11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6870" name="Rectangle 17"/>
          <p:cNvSpPr>
            <a:spLocks noChangeArrowheads="1"/>
          </p:cNvSpPr>
          <p:nvPr/>
        </p:nvSpPr>
        <p:spPr bwMode="auto">
          <a:xfrm>
            <a:off x="8585200" y="6348413"/>
            <a:ext cx="3810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fld id="{D7BC1443-B1D0-4DD4-B9CA-D60482B72C74}" type="slidenum">
              <a:rPr lang="en-US" sz="1400"/>
              <a:pPr/>
              <a:t>22</a:t>
            </a:fld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Sujansky &amp; Associates, LLC</a:t>
            </a:r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20E40B-E4F9-4442-8961-579D6D69BC79}" type="slidenum">
              <a:rPr lang="en-US" smtClean="0"/>
              <a:pPr/>
              <a:t>23</a:t>
            </a:fld>
            <a:endParaRPr lang="en-US" smtClean="0"/>
          </a:p>
        </p:txBody>
      </p:sp>
      <p:pic>
        <p:nvPicPr>
          <p:cNvPr id="3789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13" y="1000125"/>
            <a:ext cx="9118600" cy="5854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37893" name="Rectangle 3"/>
          <p:cNvSpPr>
            <a:spLocks noChangeArrowheads="1"/>
          </p:cNvSpPr>
          <p:nvPr/>
        </p:nvSpPr>
        <p:spPr bwMode="auto">
          <a:xfrm>
            <a:off x="198438" y="-128588"/>
            <a:ext cx="8859837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2800">
                <a:solidFill>
                  <a:srgbClr val="990033"/>
                </a:solidFill>
              </a:rPr>
              <a:t>Distinct Handling of Annotations:  Operations</a:t>
            </a:r>
          </a:p>
        </p:txBody>
      </p:sp>
      <p:sp>
        <p:nvSpPr>
          <p:cNvPr id="520197" name="Rectangle 5"/>
          <p:cNvSpPr>
            <a:spLocks noChangeArrowheads="1"/>
          </p:cNvSpPr>
          <p:nvPr/>
        </p:nvSpPr>
        <p:spPr bwMode="auto">
          <a:xfrm>
            <a:off x="331788" y="4494213"/>
            <a:ext cx="2308225" cy="1231900"/>
          </a:xfrm>
          <a:prstGeom prst="rect">
            <a:avLst/>
          </a:prstGeom>
          <a:noFill/>
          <a:ln w="28575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7895" name="Rectangle 6"/>
          <p:cNvSpPr>
            <a:spLocks noChangeArrowheads="1"/>
          </p:cNvSpPr>
          <p:nvPr/>
        </p:nvSpPr>
        <p:spPr bwMode="auto">
          <a:xfrm>
            <a:off x="8585200" y="6361113"/>
            <a:ext cx="3810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fld id="{00D64CAB-D68D-4E37-AB00-35E6D9604F71}" type="slidenum">
              <a:rPr lang="en-US" sz="1400"/>
              <a:pPr/>
              <a:t>23</a:t>
            </a:fld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019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Sujansky &amp; Associates, LLC</a:t>
            </a:r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33D065-8C29-4BC3-A722-3E94F73FB92F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38916" name="Rectangle 3"/>
          <p:cNvSpPr>
            <a:spLocks noChangeArrowheads="1"/>
          </p:cNvSpPr>
          <p:nvPr/>
        </p:nvSpPr>
        <p:spPr bwMode="auto">
          <a:xfrm>
            <a:off x="198438" y="-128588"/>
            <a:ext cx="8859837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2800">
                <a:solidFill>
                  <a:srgbClr val="990033"/>
                </a:solidFill>
              </a:rPr>
              <a:t>Distinct Handling of Annotations:  Access Control</a:t>
            </a:r>
            <a:endParaRPr lang="en-US" sz="2800">
              <a:solidFill>
                <a:schemeClr val="tx2"/>
              </a:solidFill>
            </a:endParaRPr>
          </a:p>
        </p:txBody>
      </p:sp>
      <p:pic>
        <p:nvPicPr>
          <p:cNvPr id="3891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9300" y="2319338"/>
            <a:ext cx="2819400" cy="2371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3516313" y="3108325"/>
            <a:ext cx="3894137" cy="274638"/>
            <a:chOff x="2215" y="1958"/>
            <a:chExt cx="2453" cy="173"/>
          </a:xfrm>
        </p:grpSpPr>
        <p:sp>
          <p:nvSpPr>
            <p:cNvPr id="38929" name="Text Box 11"/>
            <p:cNvSpPr txBox="1">
              <a:spLocks noChangeArrowheads="1"/>
            </p:cNvSpPr>
            <p:nvPr/>
          </p:nvSpPr>
          <p:spPr bwMode="auto">
            <a:xfrm>
              <a:off x="2766" y="1958"/>
              <a:ext cx="1902" cy="17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FF0000"/>
                  </a:solidFill>
                </a:rPr>
                <a:t>Allows writing of Record or Annotation</a:t>
              </a:r>
            </a:p>
          </p:txBody>
        </p:sp>
        <p:sp>
          <p:nvSpPr>
            <p:cNvPr id="38930" name="Line 14"/>
            <p:cNvSpPr>
              <a:spLocks noChangeShapeType="1"/>
            </p:cNvSpPr>
            <p:nvPr/>
          </p:nvSpPr>
          <p:spPr bwMode="auto">
            <a:xfrm flipV="1">
              <a:off x="2215" y="2046"/>
              <a:ext cx="569" cy="71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3892550" y="3436938"/>
            <a:ext cx="3121025" cy="274637"/>
            <a:chOff x="2452" y="2165"/>
            <a:chExt cx="1966" cy="173"/>
          </a:xfrm>
        </p:grpSpPr>
        <p:sp>
          <p:nvSpPr>
            <p:cNvPr id="38927" name="Text Box 13"/>
            <p:cNvSpPr txBox="1">
              <a:spLocks noChangeArrowheads="1"/>
            </p:cNvSpPr>
            <p:nvPr/>
          </p:nvSpPr>
          <p:spPr bwMode="auto">
            <a:xfrm>
              <a:off x="2771" y="2165"/>
              <a:ext cx="1647" cy="17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FF0000"/>
                  </a:solidFill>
                </a:rPr>
                <a:t>Allows writing of Annotation only</a:t>
              </a:r>
            </a:p>
          </p:txBody>
        </p:sp>
        <p:sp>
          <p:nvSpPr>
            <p:cNvPr id="38928" name="Line 15"/>
            <p:cNvSpPr>
              <a:spLocks noChangeShapeType="1"/>
            </p:cNvSpPr>
            <p:nvPr/>
          </p:nvSpPr>
          <p:spPr bwMode="auto">
            <a:xfrm>
              <a:off x="2452" y="2232"/>
              <a:ext cx="313" cy="1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3444875" y="4119563"/>
            <a:ext cx="4341813" cy="274637"/>
            <a:chOff x="2170" y="2595"/>
            <a:chExt cx="2735" cy="173"/>
          </a:xfrm>
        </p:grpSpPr>
        <p:sp>
          <p:nvSpPr>
            <p:cNvPr id="38925" name="Text Box 16"/>
            <p:cNvSpPr txBox="1">
              <a:spLocks noChangeArrowheads="1"/>
            </p:cNvSpPr>
            <p:nvPr/>
          </p:nvSpPr>
          <p:spPr bwMode="auto">
            <a:xfrm>
              <a:off x="2785" y="2595"/>
              <a:ext cx="2120" cy="17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b="1">
                  <a:solidFill>
                    <a:srgbClr val="FF0000"/>
                  </a:solidFill>
                </a:rPr>
                <a:t>Allows reading of Record or Annotations</a:t>
              </a:r>
            </a:p>
          </p:txBody>
        </p:sp>
        <p:sp>
          <p:nvSpPr>
            <p:cNvPr id="38926" name="Line 18"/>
            <p:cNvSpPr>
              <a:spLocks noChangeShapeType="1"/>
            </p:cNvSpPr>
            <p:nvPr/>
          </p:nvSpPr>
          <p:spPr bwMode="auto">
            <a:xfrm flipV="1">
              <a:off x="2170" y="2683"/>
              <a:ext cx="633" cy="1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3433763" y="4381500"/>
            <a:ext cx="3609975" cy="274638"/>
            <a:chOff x="2163" y="2760"/>
            <a:chExt cx="2274" cy="173"/>
          </a:xfrm>
        </p:grpSpPr>
        <p:sp>
          <p:nvSpPr>
            <p:cNvPr id="38923" name="Text Box 17"/>
            <p:cNvSpPr txBox="1">
              <a:spLocks noChangeArrowheads="1"/>
            </p:cNvSpPr>
            <p:nvPr/>
          </p:nvSpPr>
          <p:spPr bwMode="auto">
            <a:xfrm>
              <a:off x="2790" y="2760"/>
              <a:ext cx="1647" cy="17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b="1">
                  <a:solidFill>
                    <a:srgbClr val="FF0000"/>
                  </a:solidFill>
                </a:rPr>
                <a:t>Allows reading of Record only</a:t>
              </a:r>
            </a:p>
          </p:txBody>
        </p:sp>
        <p:sp>
          <p:nvSpPr>
            <p:cNvPr id="38924" name="Line 19"/>
            <p:cNvSpPr>
              <a:spLocks noChangeShapeType="1"/>
            </p:cNvSpPr>
            <p:nvPr/>
          </p:nvSpPr>
          <p:spPr bwMode="auto">
            <a:xfrm>
              <a:off x="2163" y="2793"/>
              <a:ext cx="634" cy="5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8922" name="Rectangle 20"/>
          <p:cNvSpPr>
            <a:spLocks noChangeArrowheads="1"/>
          </p:cNvSpPr>
          <p:nvPr/>
        </p:nvSpPr>
        <p:spPr bwMode="auto">
          <a:xfrm>
            <a:off x="942975" y="1895475"/>
            <a:ext cx="7277100" cy="348615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284163" y="0"/>
            <a:ext cx="88598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3200" dirty="0">
                <a:solidFill>
                  <a:srgbClr val="990033"/>
                </a:solidFill>
              </a:rPr>
              <a:t>Access Control: Hierarchies</a:t>
            </a:r>
            <a:endParaRPr lang="en-US" sz="3900" dirty="0">
              <a:solidFill>
                <a:schemeClr val="tx2"/>
              </a:solidFill>
            </a:endParaRPr>
          </a:p>
        </p:txBody>
      </p:sp>
      <p:pic>
        <p:nvPicPr>
          <p:cNvPr id="1843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3525" y="1495425"/>
            <a:ext cx="2649538" cy="31702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843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54338" y="1465263"/>
            <a:ext cx="3305175" cy="45323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8437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5225" y="1439863"/>
            <a:ext cx="2673350" cy="39131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Sujansky &amp; Associates, LLC</a:t>
            </a:r>
          </a:p>
        </p:txBody>
      </p:sp>
      <p:sp>
        <p:nvSpPr>
          <p:cNvPr id="399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6A9DBF-B0F6-4E5F-9E61-33E419202D2E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39940" name="Rectangle 2"/>
          <p:cNvSpPr>
            <a:spLocks noChangeArrowheads="1"/>
          </p:cNvSpPr>
          <p:nvPr/>
        </p:nvSpPr>
        <p:spPr bwMode="auto">
          <a:xfrm>
            <a:off x="284163" y="76200"/>
            <a:ext cx="88598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3200">
                <a:solidFill>
                  <a:srgbClr val="990033"/>
                </a:solidFill>
              </a:rPr>
              <a:t>Sample PHA:  Admin Portal</a:t>
            </a:r>
            <a:endParaRPr lang="en-US" sz="3900">
              <a:solidFill>
                <a:schemeClr val="tx2"/>
              </a:solidFill>
            </a:endParaRPr>
          </a:p>
        </p:txBody>
      </p:sp>
      <p:pic>
        <p:nvPicPr>
          <p:cNvPr id="3994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3925" y="1381125"/>
            <a:ext cx="6943725" cy="4943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Sujansky &amp; Associates, LLC</a:t>
            </a:r>
          </a:p>
        </p:txBody>
      </p:sp>
      <p:sp>
        <p:nvSpPr>
          <p:cNvPr id="409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1DB85F-679A-47E2-8924-115F3966AE23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40964" name="Rectangle 2"/>
          <p:cNvSpPr>
            <a:spLocks noChangeArrowheads="1"/>
          </p:cNvSpPr>
          <p:nvPr/>
        </p:nvSpPr>
        <p:spPr bwMode="auto">
          <a:xfrm>
            <a:off x="284163" y="76200"/>
            <a:ext cx="88598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3200">
                <a:solidFill>
                  <a:srgbClr val="990033"/>
                </a:solidFill>
              </a:rPr>
              <a:t>Sample PHA:  Admin Portal</a:t>
            </a:r>
            <a:endParaRPr lang="en-US" sz="3900">
              <a:solidFill>
                <a:schemeClr val="tx2"/>
              </a:solidFill>
            </a:endParaRPr>
          </a:p>
        </p:txBody>
      </p:sp>
      <p:pic>
        <p:nvPicPr>
          <p:cNvPr id="4096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5" y="1419225"/>
            <a:ext cx="8096250" cy="4819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Sujansky &amp; Associates, LLC</a:t>
            </a:r>
          </a:p>
        </p:txBody>
      </p:sp>
      <p:sp>
        <p:nvSpPr>
          <p:cNvPr id="419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68BFDC-3D4C-463F-8693-6ED4839966FF}" type="slidenum">
              <a:rPr lang="en-US" smtClean="0"/>
              <a:pPr/>
              <a:t>28</a:t>
            </a:fld>
            <a:endParaRPr lang="en-US" smtClean="0"/>
          </a:p>
        </p:txBody>
      </p:sp>
      <p:pic>
        <p:nvPicPr>
          <p:cNvPr id="4198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7275" y="227013"/>
            <a:ext cx="7221538" cy="64881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Sujansky &amp; Associates, LLC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9AA399-A3EE-4CF0-A38E-CC5F124E700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976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66838"/>
            <a:ext cx="8229600" cy="5257800"/>
          </a:xfrm>
        </p:spPr>
        <p:txBody>
          <a:bodyPr/>
          <a:lstStyle/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Personal Health Data Repository </a:t>
            </a:r>
          </a:p>
          <a:p>
            <a:pPr marL="1009650" lvl="1" indent="-609600" eaLnBrk="1" hangingPunct="1">
              <a:spcBef>
                <a:spcPct val="50000"/>
              </a:spcBef>
              <a:buClr>
                <a:srgbClr val="800000"/>
              </a:buClr>
              <a:buFont typeface="Arial" pitchFamily="34" charset="0"/>
              <a:buChar char="•"/>
            </a:pPr>
            <a:r>
              <a:rPr lang="en-US" sz="2400" dirty="0" smtClean="0"/>
              <a:t>Storage &amp; retrieval of personal health data from mobile/web-enabled devices and applications</a:t>
            </a:r>
          </a:p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SOAP-based Java web services architecture</a:t>
            </a:r>
          </a:p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Requirements gathered from the 9 grantees</a:t>
            </a:r>
          </a:p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Supports the operation/interoperability of PHAs</a:t>
            </a:r>
          </a:p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None/>
            </a:pPr>
            <a:endParaRPr lang="en-US" sz="2400" dirty="0" smtClean="0"/>
          </a:p>
        </p:txBody>
      </p:sp>
      <p:sp>
        <p:nvSpPr>
          <p:cNvPr id="8197" name="Rectangle 3"/>
          <p:cNvSpPr>
            <a:spLocks noChangeArrowheads="1"/>
          </p:cNvSpPr>
          <p:nvPr/>
        </p:nvSpPr>
        <p:spPr bwMode="auto">
          <a:xfrm>
            <a:off x="557213" y="0"/>
            <a:ext cx="8075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3200" dirty="0" smtClean="0">
                <a:solidFill>
                  <a:srgbClr val="990033"/>
                </a:solidFill>
              </a:rPr>
              <a:t>What </a:t>
            </a:r>
            <a:r>
              <a:rPr lang="en-US" sz="3200" u="sng" dirty="0" smtClean="0">
                <a:solidFill>
                  <a:srgbClr val="990033"/>
                </a:solidFill>
              </a:rPr>
              <a:t>IS</a:t>
            </a:r>
            <a:r>
              <a:rPr lang="en-US" sz="3200" dirty="0" smtClean="0">
                <a:solidFill>
                  <a:srgbClr val="990033"/>
                </a:solidFill>
              </a:rPr>
              <a:t> </a:t>
            </a:r>
            <a:r>
              <a:rPr lang="en-US" sz="3200" dirty="0">
                <a:solidFill>
                  <a:srgbClr val="990033"/>
                </a:solidFill>
              </a:rPr>
              <a:t>the Common Platform?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Sujansky &amp; Associates, LLC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6C0F71-01A3-48D8-B733-A2423384B301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4976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66838"/>
            <a:ext cx="8229600" cy="5257800"/>
          </a:xfrm>
        </p:spPr>
        <p:txBody>
          <a:bodyPr/>
          <a:lstStyle/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dirty="0" smtClean="0"/>
              <a:t>Many different PHAs require similar components and resources, including:</a:t>
            </a:r>
          </a:p>
          <a:p>
            <a:pPr marL="990600" lvl="1" indent="-533400" eaLnBrk="1" hangingPunct="1">
              <a:spcBef>
                <a:spcPct val="40000"/>
              </a:spcBef>
              <a:buClr>
                <a:srgbClr val="990033"/>
              </a:buClr>
              <a:buFontTx/>
              <a:buChar char="•"/>
            </a:pPr>
            <a:r>
              <a:rPr lang="en-US" dirty="0" smtClean="0"/>
              <a:t>Medication list management</a:t>
            </a:r>
          </a:p>
          <a:p>
            <a:pPr marL="990600" lvl="1" indent="-533400" eaLnBrk="1" hangingPunct="1">
              <a:spcBef>
                <a:spcPct val="40000"/>
              </a:spcBef>
              <a:buClr>
                <a:srgbClr val="990033"/>
              </a:buClr>
              <a:buFontTx/>
              <a:buChar char="•"/>
            </a:pPr>
            <a:r>
              <a:rPr lang="en-US" dirty="0" smtClean="0"/>
              <a:t>Recording of observations at home</a:t>
            </a:r>
          </a:p>
          <a:p>
            <a:pPr marL="990600" lvl="1" indent="-533400" eaLnBrk="1" hangingPunct="1">
              <a:spcBef>
                <a:spcPct val="40000"/>
              </a:spcBef>
              <a:buClr>
                <a:srgbClr val="990033"/>
              </a:buClr>
              <a:buFontTx/>
              <a:buChar char="•"/>
            </a:pPr>
            <a:r>
              <a:rPr lang="en-US" dirty="0" smtClean="0"/>
              <a:t>Safeguarding data</a:t>
            </a:r>
          </a:p>
          <a:p>
            <a:pPr marL="1371600" lvl="2" indent="-457200" eaLnBrk="1" hangingPunct="1">
              <a:spcBef>
                <a:spcPct val="40000"/>
              </a:spcBef>
              <a:buClr>
                <a:srgbClr val="990033"/>
              </a:buClr>
            </a:pPr>
            <a:r>
              <a:rPr lang="en-US" dirty="0" smtClean="0"/>
              <a:t>Authentication</a:t>
            </a:r>
          </a:p>
          <a:p>
            <a:pPr marL="1371600" lvl="2" indent="-457200" eaLnBrk="1" hangingPunct="1">
              <a:spcBef>
                <a:spcPct val="40000"/>
              </a:spcBef>
              <a:buClr>
                <a:srgbClr val="990033"/>
              </a:buClr>
            </a:pPr>
            <a:r>
              <a:rPr lang="en-US" dirty="0" smtClean="0"/>
              <a:t>Access control</a:t>
            </a:r>
          </a:p>
          <a:p>
            <a:pPr marL="990600" lvl="1" indent="-533400" eaLnBrk="1" hangingPunct="1">
              <a:spcBef>
                <a:spcPct val="40000"/>
              </a:spcBef>
              <a:buClr>
                <a:srgbClr val="990033"/>
              </a:buClr>
              <a:buFontTx/>
              <a:buChar char="•"/>
            </a:pPr>
            <a:r>
              <a:rPr lang="en-US" dirty="0" smtClean="0"/>
              <a:t>Identity reconciliation</a:t>
            </a:r>
          </a:p>
        </p:txBody>
      </p:sp>
      <p:sp>
        <p:nvSpPr>
          <p:cNvPr id="5125" name="Rectangle 3"/>
          <p:cNvSpPr>
            <a:spLocks noChangeArrowheads="1"/>
          </p:cNvSpPr>
          <p:nvPr/>
        </p:nvSpPr>
        <p:spPr bwMode="auto">
          <a:xfrm>
            <a:off x="557213" y="0"/>
            <a:ext cx="8075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3200">
                <a:solidFill>
                  <a:srgbClr val="990033"/>
                </a:solidFill>
              </a:rPr>
              <a:t>Premise of the Common Platform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 bwMode="auto">
          <a:xfrm>
            <a:off x="3804755" y="1839312"/>
            <a:ext cx="3121572" cy="41148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8" name="Freeform 57"/>
          <p:cNvSpPr/>
          <p:nvPr/>
        </p:nvSpPr>
        <p:spPr bwMode="auto">
          <a:xfrm>
            <a:off x="5465379" y="2690648"/>
            <a:ext cx="504497" cy="1849821"/>
          </a:xfrm>
          <a:custGeom>
            <a:avLst/>
            <a:gdLst>
              <a:gd name="connsiteX0" fmla="*/ 0 w 504497"/>
              <a:gd name="connsiteY0" fmla="*/ 0 h 1849821"/>
              <a:gd name="connsiteX1" fmla="*/ 504497 w 504497"/>
              <a:gd name="connsiteY1" fmla="*/ 966952 h 1849821"/>
              <a:gd name="connsiteX2" fmla="*/ 0 w 504497"/>
              <a:gd name="connsiteY2" fmla="*/ 1849821 h 1849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4497" h="1849821">
                <a:moveTo>
                  <a:pt x="0" y="0"/>
                </a:moveTo>
                <a:cubicBezTo>
                  <a:pt x="252248" y="329324"/>
                  <a:pt x="504497" y="658649"/>
                  <a:pt x="504497" y="966952"/>
                </a:cubicBezTo>
                <a:cubicBezTo>
                  <a:pt x="504497" y="1275255"/>
                  <a:pt x="252248" y="1562538"/>
                  <a:pt x="0" y="1849821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Rounded Rectangle 33"/>
          <p:cNvSpPr/>
          <p:nvPr/>
        </p:nvSpPr>
        <p:spPr bwMode="auto">
          <a:xfrm>
            <a:off x="409925" y="3520970"/>
            <a:ext cx="1376837" cy="91940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Personal Health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Applications</a:t>
            </a:r>
          </a:p>
        </p:txBody>
      </p:sp>
      <p:sp>
        <p:nvSpPr>
          <p:cNvPr id="33" name="Rounded Rectangle 32"/>
          <p:cNvSpPr/>
          <p:nvPr/>
        </p:nvSpPr>
        <p:spPr bwMode="auto">
          <a:xfrm>
            <a:off x="310075" y="3421120"/>
            <a:ext cx="1376837" cy="91940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Personal Health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Applications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990033"/>
                </a:solidFill>
              </a:rPr>
              <a:t>PHD Common Platform Architecture</a:t>
            </a:r>
            <a:r>
              <a:rPr lang="en-US" sz="5400" dirty="0" smtClean="0"/>
              <a:t/>
            </a:r>
            <a:br>
              <a:rPr lang="en-US" sz="5400" dirty="0" smtClean="0"/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Sujansky &amp; Associates, LLC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56CFB4-AB9B-42CC-BB69-068BF9B359A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210225" y="3321270"/>
            <a:ext cx="1376837" cy="91940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Personal Health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Applications</a:t>
            </a:r>
          </a:p>
        </p:txBody>
      </p:sp>
      <p:sp>
        <p:nvSpPr>
          <p:cNvPr id="13" name="Can 12"/>
          <p:cNvSpPr/>
          <p:nvPr/>
        </p:nvSpPr>
        <p:spPr bwMode="auto">
          <a:xfrm>
            <a:off x="7577961" y="3058498"/>
            <a:ext cx="1371600" cy="1828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spc="50" normalizeH="0" baseline="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spc="50" normalizeH="0" baseline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ial" charset="0"/>
              </a:rPr>
              <a:t>MySQL</a:t>
            </a:r>
            <a:endParaRPr kumimoji="0" lang="en-US" sz="1600" b="1" i="0" u="none" strike="noStrike" spc="50" normalizeH="0" baseline="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73227" y="1841444"/>
            <a:ext cx="31110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Common Platform Server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4225204" y="2343811"/>
            <a:ext cx="2377440" cy="33855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chemeClr val="accent6"/>
                </a:solidFill>
              </a:rPr>
              <a:t>Observation Service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accent6"/>
              </a:solidFill>
              <a:effectLst/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4219928" y="3074287"/>
            <a:ext cx="2377440" cy="33855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Authentication Service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235710" y="4540475"/>
            <a:ext cx="2377440" cy="33855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Access Ctrl Service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230456" y="3810007"/>
            <a:ext cx="2377440" cy="33855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Registry Service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240965" y="5270950"/>
            <a:ext cx="2377440" cy="33855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chemeClr val="accent6"/>
                </a:solidFill>
              </a:rPr>
              <a:t>Medication Service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accent6"/>
              </a:solidFill>
              <a:effectLst/>
              <a:latin typeface="Arial" charset="0"/>
            </a:endParaRPr>
          </a:p>
        </p:txBody>
      </p:sp>
      <p:cxnSp>
        <p:nvCxnSpPr>
          <p:cNvPr id="36" name="Straight Arrow Connector 35"/>
          <p:cNvCxnSpPr>
            <a:stCxn id="34" idx="3"/>
            <a:endCxn id="18" idx="1"/>
          </p:cNvCxnSpPr>
          <p:nvPr/>
        </p:nvCxnSpPr>
        <p:spPr bwMode="auto">
          <a:xfrm flipV="1">
            <a:off x="1786762" y="2513088"/>
            <a:ext cx="2438442" cy="1467583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8" name="Straight Arrow Connector 37"/>
          <p:cNvCxnSpPr>
            <a:stCxn id="34" idx="3"/>
            <a:endCxn id="19" idx="1"/>
          </p:cNvCxnSpPr>
          <p:nvPr/>
        </p:nvCxnSpPr>
        <p:spPr bwMode="auto">
          <a:xfrm flipV="1">
            <a:off x="1786762" y="3243564"/>
            <a:ext cx="2433166" cy="737107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0" name="Straight Arrow Connector 39"/>
          <p:cNvCxnSpPr>
            <a:stCxn id="34" idx="3"/>
            <a:endCxn id="21" idx="1"/>
          </p:cNvCxnSpPr>
          <p:nvPr/>
        </p:nvCxnSpPr>
        <p:spPr bwMode="auto">
          <a:xfrm flipV="1">
            <a:off x="1786762" y="3979284"/>
            <a:ext cx="2443694" cy="1387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2" name="Straight Arrow Connector 41"/>
          <p:cNvCxnSpPr>
            <a:stCxn id="34" idx="3"/>
            <a:endCxn id="20" idx="1"/>
          </p:cNvCxnSpPr>
          <p:nvPr/>
        </p:nvCxnSpPr>
        <p:spPr bwMode="auto">
          <a:xfrm>
            <a:off x="1786762" y="3980671"/>
            <a:ext cx="2448948" cy="72908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4" name="Straight Arrow Connector 43"/>
          <p:cNvCxnSpPr>
            <a:stCxn id="34" idx="3"/>
            <a:endCxn id="22" idx="1"/>
          </p:cNvCxnSpPr>
          <p:nvPr/>
        </p:nvCxnSpPr>
        <p:spPr bwMode="auto">
          <a:xfrm>
            <a:off x="1786762" y="3980671"/>
            <a:ext cx="2454203" cy="1459556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Cloud 16"/>
          <p:cNvSpPr/>
          <p:nvPr/>
        </p:nvSpPr>
        <p:spPr bwMode="auto">
          <a:xfrm rot="16200000">
            <a:off x="719879" y="3444775"/>
            <a:ext cx="4114800" cy="914400"/>
          </a:xfrm>
          <a:prstGeom prst="cloud">
            <a:avLst/>
          </a:prstGeom>
          <a:solidFill>
            <a:schemeClr val="lt1">
              <a:alpha val="67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8" name="Straight Arrow Connector 47"/>
          <p:cNvCxnSpPr>
            <a:stCxn id="18" idx="3"/>
            <a:endCxn id="13" idx="2"/>
          </p:cNvCxnSpPr>
          <p:nvPr/>
        </p:nvCxnSpPr>
        <p:spPr bwMode="auto">
          <a:xfrm>
            <a:off x="6602644" y="2513088"/>
            <a:ext cx="975317" cy="145981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/>
          </a:ln>
          <a:effectLst/>
        </p:spPr>
      </p:cxnSp>
      <p:cxnSp>
        <p:nvCxnSpPr>
          <p:cNvPr id="50" name="Straight Arrow Connector 49"/>
          <p:cNvCxnSpPr>
            <a:stCxn id="19" idx="3"/>
            <a:endCxn id="13" idx="2"/>
          </p:cNvCxnSpPr>
          <p:nvPr/>
        </p:nvCxnSpPr>
        <p:spPr bwMode="auto">
          <a:xfrm>
            <a:off x="6597368" y="3243564"/>
            <a:ext cx="980593" cy="729334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/>
          </a:ln>
          <a:effectLst/>
        </p:spPr>
      </p:cxnSp>
      <p:cxnSp>
        <p:nvCxnSpPr>
          <p:cNvPr id="52" name="Straight Arrow Connector 51"/>
          <p:cNvCxnSpPr>
            <a:stCxn id="21" idx="3"/>
            <a:endCxn id="13" idx="2"/>
          </p:cNvCxnSpPr>
          <p:nvPr/>
        </p:nvCxnSpPr>
        <p:spPr bwMode="auto">
          <a:xfrm flipV="1">
            <a:off x="6607896" y="3972898"/>
            <a:ext cx="970065" cy="6386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/>
          </a:ln>
          <a:effectLst/>
        </p:spPr>
      </p:cxnSp>
      <p:cxnSp>
        <p:nvCxnSpPr>
          <p:cNvPr id="54" name="Straight Arrow Connector 53"/>
          <p:cNvCxnSpPr>
            <a:stCxn id="20" idx="3"/>
            <a:endCxn id="13" idx="2"/>
          </p:cNvCxnSpPr>
          <p:nvPr/>
        </p:nvCxnSpPr>
        <p:spPr bwMode="auto">
          <a:xfrm flipV="1">
            <a:off x="6613150" y="3972898"/>
            <a:ext cx="964811" cy="736854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/>
          </a:ln>
          <a:effectLst/>
        </p:spPr>
      </p:cxnSp>
      <p:cxnSp>
        <p:nvCxnSpPr>
          <p:cNvPr id="56" name="Straight Arrow Connector 55"/>
          <p:cNvCxnSpPr>
            <a:stCxn id="22" idx="3"/>
            <a:endCxn id="13" idx="2"/>
          </p:cNvCxnSpPr>
          <p:nvPr/>
        </p:nvCxnSpPr>
        <p:spPr bwMode="auto">
          <a:xfrm flipV="1">
            <a:off x="6618405" y="3972898"/>
            <a:ext cx="959556" cy="1467329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/>
          </a:ln>
          <a:effectLst/>
        </p:spPr>
      </p:cxnSp>
      <p:cxnSp>
        <p:nvCxnSpPr>
          <p:cNvPr id="60" name="Straight Arrow Connector 59"/>
          <p:cNvCxnSpPr/>
          <p:nvPr/>
        </p:nvCxnSpPr>
        <p:spPr bwMode="auto">
          <a:xfrm rot="5400000">
            <a:off x="6080235" y="3620814"/>
            <a:ext cx="378373" cy="1051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61" name="Straight Arrow Connector 60"/>
          <p:cNvCxnSpPr/>
          <p:nvPr/>
        </p:nvCxnSpPr>
        <p:spPr bwMode="auto">
          <a:xfrm rot="5400000">
            <a:off x="6074985" y="4351264"/>
            <a:ext cx="378373" cy="1051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63" name="Straight Arrow Connector 62"/>
          <p:cNvCxnSpPr/>
          <p:nvPr/>
        </p:nvCxnSpPr>
        <p:spPr bwMode="auto">
          <a:xfrm rot="5400000">
            <a:off x="5281454" y="5071224"/>
            <a:ext cx="378373" cy="1051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triangle" w="med" len="med"/>
            <a:tailEnd type="triangle"/>
          </a:ln>
          <a:effectLst/>
        </p:spPr>
      </p:cxnSp>
      <p:sp>
        <p:nvSpPr>
          <p:cNvPr id="64" name="Text Box 100"/>
          <p:cNvSpPr txBox="1">
            <a:spLocks noChangeArrowheads="1"/>
          </p:cNvSpPr>
          <p:nvPr/>
        </p:nvSpPr>
        <p:spPr bwMode="auto">
          <a:xfrm>
            <a:off x="1130740" y="5983833"/>
            <a:ext cx="21510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200"/>
              <a:t>Public web-services interface</a:t>
            </a:r>
          </a:p>
        </p:txBody>
      </p:sp>
      <p:sp>
        <p:nvSpPr>
          <p:cNvPr id="65" name="Line 101"/>
          <p:cNvSpPr>
            <a:spLocks noChangeShapeType="1"/>
          </p:cNvSpPr>
          <p:nvPr/>
        </p:nvSpPr>
        <p:spPr bwMode="auto">
          <a:xfrm>
            <a:off x="346515" y="6464845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" name="Line 102"/>
          <p:cNvSpPr>
            <a:spLocks noChangeShapeType="1"/>
          </p:cNvSpPr>
          <p:nvPr/>
        </p:nvSpPr>
        <p:spPr bwMode="auto">
          <a:xfrm>
            <a:off x="356040" y="6140995"/>
            <a:ext cx="762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Box 103"/>
          <p:cNvSpPr txBox="1">
            <a:spLocks noChangeArrowheads="1"/>
          </p:cNvSpPr>
          <p:nvPr/>
        </p:nvSpPr>
        <p:spPr bwMode="auto">
          <a:xfrm>
            <a:off x="1140265" y="6320383"/>
            <a:ext cx="18383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200"/>
              <a:t>Private internal interface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Sujansky &amp; Associates, LLC</a:t>
            </a:r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187090-78F7-4F01-94DC-C9195BDBE111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5898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4325" y="1271588"/>
            <a:ext cx="8829675" cy="5257800"/>
          </a:xfrm>
        </p:spPr>
        <p:txBody>
          <a:bodyPr/>
          <a:lstStyle/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Single sign-on</a:t>
            </a:r>
          </a:p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Flexible access control system</a:t>
            </a:r>
          </a:p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Mix of clinical data types and patient-centric ODLs</a:t>
            </a:r>
          </a:p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Extensible data types</a:t>
            </a:r>
          </a:p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i="1" dirty="0" smtClean="0"/>
              <a:t>Optional</a:t>
            </a:r>
            <a:r>
              <a:rPr lang="en-US" sz="2800" dirty="0" smtClean="0"/>
              <a:t> coding of data</a:t>
            </a:r>
          </a:p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 typeface="Wingdings" pitchFamily="2" charset="2"/>
              <a:buChar char="§"/>
            </a:pPr>
            <a:r>
              <a:rPr lang="en-US" sz="2800" dirty="0" smtClean="0"/>
              <a:t>Support for annotations and multi-media attachments</a:t>
            </a:r>
          </a:p>
        </p:txBody>
      </p:sp>
      <p:sp>
        <p:nvSpPr>
          <p:cNvPr id="9221" name="Rectangle 3"/>
          <p:cNvSpPr>
            <a:spLocks noChangeArrowheads="1"/>
          </p:cNvSpPr>
          <p:nvPr/>
        </p:nvSpPr>
        <p:spPr bwMode="auto">
          <a:xfrm>
            <a:off x="557213" y="0"/>
            <a:ext cx="8075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3200">
                <a:solidFill>
                  <a:srgbClr val="990033"/>
                </a:solidFill>
              </a:rPr>
              <a:t>Platform Features:  Notable Items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948"/>
            <a:ext cx="8229600" cy="1143000"/>
          </a:xfrm>
        </p:spPr>
        <p:txBody>
          <a:bodyPr/>
          <a:lstStyle/>
          <a:p>
            <a:r>
              <a:rPr lang="en-US" sz="3200" dirty="0" smtClean="0">
                <a:solidFill>
                  <a:srgbClr val="800000"/>
                </a:solidFill>
              </a:rPr>
              <a:t>Common Platform Data-Object Relationships</a:t>
            </a:r>
            <a:endParaRPr lang="en-US" sz="3200" dirty="0">
              <a:solidFill>
                <a:srgbClr val="80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Sujansky &amp; Associates, LLC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56CFB4-AB9B-42CC-BB69-068BF9B359A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441542" y="1734206"/>
            <a:ext cx="1671145" cy="112460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900" dirty="0" smtClean="0">
                <a:solidFill>
                  <a:schemeClr val="tx1"/>
                </a:solidFill>
              </a:rPr>
              <a:t>               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User</a:t>
            </a:r>
          </a:p>
        </p:txBody>
      </p:sp>
      <p:cxnSp>
        <p:nvCxnSpPr>
          <p:cNvPr id="9" name="Straight Connector 8"/>
          <p:cNvCxnSpPr>
            <a:stCxn id="7" idx="3"/>
          </p:cNvCxnSpPr>
          <p:nvPr/>
        </p:nvCxnSpPr>
        <p:spPr bwMode="auto">
          <a:xfrm>
            <a:off x="2112687" y="2296510"/>
            <a:ext cx="1671037" cy="5256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Sujansky &amp; Associates, LLC</a:t>
            </a:r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27CBED-4969-47EE-98A8-092EF3F5CC6C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4997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66838"/>
            <a:ext cx="8477250" cy="5257800"/>
          </a:xfrm>
        </p:spPr>
        <p:txBody>
          <a:bodyPr/>
          <a:lstStyle/>
          <a:p>
            <a:pPr marL="609600" indent="-609600" eaLnBrk="1" hangingPunct="1">
              <a:spcBef>
                <a:spcPct val="50000"/>
              </a:spcBef>
              <a:buClr>
                <a:srgbClr val="979539"/>
              </a:buClr>
              <a:buFontTx/>
              <a:buNone/>
            </a:pPr>
            <a:endParaRPr lang="en-US" smtClean="0"/>
          </a:p>
          <a:p>
            <a:pPr marL="1009650" lvl="1" indent="-609600" eaLnBrk="1" hangingPunct="1">
              <a:spcBef>
                <a:spcPct val="50000"/>
              </a:spcBef>
              <a:buClr>
                <a:srgbClr val="979539"/>
              </a:buClr>
              <a:buFont typeface="Arial" charset="0"/>
              <a:buChar char="•"/>
            </a:pPr>
            <a:endParaRPr lang="en-US" smtClean="0"/>
          </a:p>
        </p:txBody>
      </p:sp>
      <p:sp>
        <p:nvSpPr>
          <p:cNvPr id="12293" name="Rectangle 3"/>
          <p:cNvSpPr>
            <a:spLocks noChangeArrowheads="1"/>
          </p:cNvSpPr>
          <p:nvPr/>
        </p:nvSpPr>
        <p:spPr bwMode="auto">
          <a:xfrm>
            <a:off x="557213" y="0"/>
            <a:ext cx="8075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3200">
                <a:solidFill>
                  <a:srgbClr val="990033"/>
                </a:solidFill>
              </a:rPr>
              <a:t>Supported Data Types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80975" y="1492250"/>
          <a:ext cx="8848726" cy="3916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4363"/>
                <a:gridCol w="4424363"/>
              </a:tblGrid>
              <a:tr h="370840">
                <a:tc>
                  <a:txBody>
                    <a:bodyPr/>
                    <a:lstStyle/>
                    <a:p>
                      <a:pPr>
                        <a:buClr>
                          <a:srgbClr val="CCCC00"/>
                        </a:buClr>
                        <a:buFont typeface="Wingdings" pitchFamily="2" charset="2"/>
                        <a:buChar char="§"/>
                      </a:pPr>
                      <a:r>
                        <a:rPr lang="en-US" sz="3200" dirty="0" smtClean="0"/>
                        <a:t> Observation Service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Clr>
                          <a:srgbClr val="CCCC00"/>
                        </a:buClr>
                        <a:buFont typeface="Wingdings" pitchFamily="2" charset="2"/>
                        <a:buChar char="§"/>
                      </a:pPr>
                      <a:r>
                        <a:rPr lang="en-US" sz="3200" dirty="0" smtClean="0"/>
                        <a:t> Medication Service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>
                        <a:buClr>
                          <a:srgbClr val="800000"/>
                        </a:buCl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General Observation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Clr>
                          <a:srgbClr val="800000"/>
                        </a:buCl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DispenseRecord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>
                        <a:buClr>
                          <a:srgbClr val="800000"/>
                        </a:buCl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HealthCareEncounter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Clr>
                          <a:srgbClr val="800000"/>
                        </a:buCl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Prescription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>
                        <a:buClr>
                          <a:srgbClr val="800000"/>
                        </a:buCl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JournalEntry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Clr>
                          <a:srgbClr val="800000"/>
                        </a:buCl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AdHoc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>
                        <a:buClr>
                          <a:srgbClr val="800000"/>
                        </a:buCl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MealOrSnack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>
                        <a:buClr>
                          <a:srgbClr val="800000"/>
                        </a:buCl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MedicationAdministration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>
                        <a:buClr>
                          <a:srgbClr val="800000"/>
                        </a:buCl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ObservableParameter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>
                        <a:buClr>
                          <a:srgbClr val="800000"/>
                        </a:buCl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PhysicalActivity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>
                        <a:buClr>
                          <a:srgbClr val="800000"/>
                        </a:buCl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SignOrSymptom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2">
                        <a:buClr>
                          <a:srgbClr val="800000"/>
                        </a:buClr>
                        <a:buFont typeface="Courier New" pitchFamily="49" charset="0"/>
                        <a:buChar char="o"/>
                      </a:pPr>
                      <a:r>
                        <a:rPr lang="en-US" dirty="0" smtClean="0"/>
                        <a:t> Pain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971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Sujansky &amp; Associates, LLC</a:t>
            </a:r>
          </a:p>
        </p:txBody>
      </p:sp>
      <p:sp>
        <p:nvSpPr>
          <p:cNvPr id="1433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65E0E7-2983-4EC4-B2AE-898C6B69C911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198438" y="-128588"/>
            <a:ext cx="8859837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2800">
                <a:solidFill>
                  <a:srgbClr val="990033"/>
                </a:solidFill>
              </a:rPr>
              <a:t>Example Data Type:  MedicationRecord</a:t>
            </a:r>
            <a:endParaRPr lang="en-US" sz="2800">
              <a:solidFill>
                <a:schemeClr val="tx2"/>
              </a:solidFill>
            </a:endParaRPr>
          </a:p>
        </p:txBody>
      </p:sp>
      <p:pic>
        <p:nvPicPr>
          <p:cNvPr id="1434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04913" y="1154113"/>
            <a:ext cx="6734175" cy="5705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538553</TotalTime>
  <Words>1523</Words>
  <Application>Microsoft Office PowerPoint</Application>
  <PresentationFormat>Letter Paper (8.5x11 in)</PresentationFormat>
  <Paragraphs>303</Paragraphs>
  <Slides>28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1_Default Design</vt:lpstr>
      <vt:lpstr>Slide 1</vt:lpstr>
      <vt:lpstr>Slide 2</vt:lpstr>
      <vt:lpstr>Slide 3</vt:lpstr>
      <vt:lpstr>Slide 4</vt:lpstr>
      <vt:lpstr>PHD Common Platform Architecture </vt:lpstr>
      <vt:lpstr>Slide 6</vt:lpstr>
      <vt:lpstr>Common Platform Data-Object Relationships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Thank you.</vt:lpstr>
      <vt:lpstr>Additional Slides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>California HealthCare Foundation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California Clinical Data Project:  Setting Standards</dc:title>
  <dc:creator>Sophia Chang</dc:creator>
  <cp:lastModifiedBy>Samuel Aron Faus</cp:lastModifiedBy>
  <cp:revision>971</cp:revision>
  <cp:lastPrinted>2004-09-09T06:39:28Z</cp:lastPrinted>
  <dcterms:created xsi:type="dcterms:W3CDTF">2004-05-17T18:35:12Z</dcterms:created>
  <dcterms:modified xsi:type="dcterms:W3CDTF">2010-07-22T18:33:13Z</dcterms:modified>
</cp:coreProperties>
</file>